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8" r:id="rId5"/>
    <p:sldId id="259" r:id="rId6"/>
    <p:sldId id="261" r:id="rId7"/>
    <p:sldId id="262" r:id="rId8"/>
    <p:sldId id="263" r:id="rId9"/>
    <p:sldId id="264" r:id="rId10"/>
    <p:sldId id="294" r:id="rId11"/>
    <p:sldId id="272" r:id="rId12"/>
    <p:sldId id="273" r:id="rId13"/>
    <p:sldId id="274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03" r:id="rId23"/>
    <p:sldId id="306" r:id="rId24"/>
    <p:sldId id="317" r:id="rId25"/>
    <p:sldId id="290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95BF"/>
    <a:srgbClr val="4D628C"/>
    <a:srgbClr val="E4E4E4"/>
    <a:srgbClr val="C9F6FF"/>
    <a:srgbClr val="25D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>
        <p:guide orient="horz" pos="204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DBDBF-C1C4-4378-8E39-DE94314C8078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A7949-997B-4153-90F7-CB387CC8A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143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92430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652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85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305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462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679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25419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5724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91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714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607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5404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972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921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223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76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405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7949-997B-4153-90F7-CB387CC8AE6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916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36C6A-F34B-22C2-BE92-4A4F57C6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2C8F8A-C4B9-0472-6509-F173C9698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9BF3BF-42F3-499C-0EAE-D77FB6325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81435D-E5DB-D30A-E0E4-D75E0DEC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B90B3C-3FD7-B960-66BA-660F8A123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13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0F691-4B63-DB05-6D5A-1E3B3EF23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9780137-6C7A-142C-6A52-45F95EBE0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546D20-8CB3-6726-0336-F8F0E97D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39D5FA-CBFA-FD6A-0647-A77EF4A6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36F2D0-6B5A-B32E-1BCE-C016C991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049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E3847C-3C0E-DE7A-21FA-848D789D4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0B1474-19E2-1221-5150-E33E1C26E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B040BC-9431-D412-6058-423C3813C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3E4E88-A8CA-B635-2AE2-B6052BC06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AE8588-1E46-065F-42AF-C8E1A88B9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61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D77E6-60B4-1C53-E6C0-D2A11B0C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566C60-98DD-F663-A127-8C034CDC2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13E8BD-D387-EA60-E519-3DFCD206E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51C599-4479-9379-09DA-821CF8035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A8111B-513E-623B-6CE8-45B7C4C3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621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50426-24C9-351C-FA0F-D8A3A7129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8A7191-3A97-32D6-E9F4-24FF848D7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8A3623-738D-CEA0-643F-F9DBFD8F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3A4CD3-5554-9013-E33A-3F693067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CF1AFB-89CD-8F06-EF45-E92E13CD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001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4EA63-B980-B0B3-F29A-A219EBC6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6E3587-AE0F-5A78-8D9C-C220C97C50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0BC5CF-63F5-75E2-9B43-75467481D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288F87-17A4-4AFF-FE55-7119160E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42F9A1-3DE7-7BC4-60B1-4318ED27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3B8ACF-3228-6F6B-C659-725CF9E65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9960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120819-0FA5-CCA8-296A-A14F253BD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A6DA2-53BA-82F6-3E6F-8CC462F7F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593322-746A-94E1-4A74-13B74BA92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43CD516-2615-709F-EDC6-2C7DEBF92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8D4B503-9761-506C-10C7-F4132B4003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97721E8-8EC3-DEE1-C369-5A2A6A95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91FEB6B-4CCD-5674-B72A-6085D2D0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A6EE15B-FDDD-2D37-CB71-6180536B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254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8DBE1-07C0-BA0E-3521-1D7709777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C1AC5-F301-FD62-A388-4E77DC6F4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C8D0F1C-ADDA-1D38-B195-AF5A1EFA6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73C5DC2-9C54-BA8E-B4FA-98F0078E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408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993395C-2D7C-937A-A18C-2770581C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0EA9EDD-037A-DB8B-8BE1-B205F29A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E209B4-92D9-2151-2D8B-B7E3DA5F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584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85985-600C-8F80-046B-50B9399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10E183-BD57-ACF0-B5E4-3595C9A70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701AC6-9341-B4E8-7711-1E2DFA62C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2330A3-F796-1400-AF62-4905CB5B0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CBA26E-2015-97E5-206F-D4D62851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6CD766-3024-1F09-E66E-0E7A197A0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2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B10F4-D78F-FAA7-E1D2-A66B8B2E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3293740-DBB0-5CB6-EB31-9D7AEBDCB9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848BE9-B44F-4625-DEBC-B4B5485EF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14FC07-61EF-8919-F5D7-DE168599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202B29-3A5C-F3E4-4016-D6E567F16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E134435-C46B-FFB4-A912-B4669E63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573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4BBC688-45E5-B933-4345-E48372566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4310C-D100-2222-29F3-344F4F2A6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0D8DBA-E7E7-2A83-538D-D8CC7DDDB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E4382C-D861-4687-905B-890669CA9D39}" type="datetimeFigureOut">
              <a:rPr lang="pt-BR" smtClean="0"/>
              <a:t>30/04/2024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5342F4-7987-E06E-E2E8-6A25C0AB8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8F3577-6A81-D97A-2367-C551FC3D2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713BB-1B1A-4A6C-A268-0212B000E1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2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4.svg"/><Relationship Id="rId5" Type="http://schemas.openxmlformats.org/officeDocument/2006/relationships/image" Target="../media/image16.png"/><Relationship Id="rId10" Type="http://schemas.openxmlformats.org/officeDocument/2006/relationships/image" Target="../media/image23.png"/><Relationship Id="rId4" Type="http://schemas.openxmlformats.org/officeDocument/2006/relationships/image" Target="../media/image15.png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10" Type="http://schemas.openxmlformats.org/officeDocument/2006/relationships/image" Target="../media/image24.svg"/><Relationship Id="rId4" Type="http://schemas.openxmlformats.org/officeDocument/2006/relationships/image" Target="../media/image15.png"/><Relationship Id="rId9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A8D3983A-0EA0-ECE3-8A8A-45655DE339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62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4"/>
            <a:ext cx="6257557" cy="2523749"/>
          </a:xfrm>
          <a:prstGeom prst="rect">
            <a:avLst/>
          </a:prstGeom>
        </p:spPr>
      </p:pic>
      <p:pic>
        <p:nvPicPr>
          <p:cNvPr id="3" name="Imagem 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04CE575-A3EF-6E6B-8EFB-38739F45E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21" y="2167125"/>
            <a:ext cx="6257557" cy="252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52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AB29E81-2578-2E75-7193-46F6A68E5D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4B83380-5AAF-C98F-10BA-FE000AAA7981}"/>
              </a:ext>
            </a:extLst>
          </p:cNvPr>
          <p:cNvSpPr/>
          <p:nvPr/>
        </p:nvSpPr>
        <p:spPr>
          <a:xfrm>
            <a:off x="5470343" y="2156043"/>
            <a:ext cx="1054100" cy="350298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404CBA8-9D4A-D51A-3B94-50A8D036B72F}"/>
              </a:ext>
            </a:extLst>
          </p:cNvPr>
          <p:cNvSpPr/>
          <p:nvPr/>
        </p:nvSpPr>
        <p:spPr>
          <a:xfrm>
            <a:off x="6652562" y="1130809"/>
            <a:ext cx="1054100" cy="5553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37D5D12-0659-836A-394F-07D5E9DBEAB5}"/>
              </a:ext>
            </a:extLst>
          </p:cNvPr>
          <p:cNvSpPr/>
          <p:nvPr/>
        </p:nvSpPr>
        <p:spPr>
          <a:xfrm>
            <a:off x="7834781" y="2158366"/>
            <a:ext cx="1054100" cy="349834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B91C7A1-3A3D-71FE-5499-DB7B098FF9FB}"/>
              </a:ext>
            </a:extLst>
          </p:cNvPr>
          <p:cNvSpPr/>
          <p:nvPr/>
        </p:nvSpPr>
        <p:spPr>
          <a:xfrm>
            <a:off x="9017000" y="1351988"/>
            <a:ext cx="1054100" cy="511109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263F64A5-D896-D146-E51F-CCCAA481DC5C}"/>
              </a:ext>
            </a:extLst>
          </p:cNvPr>
          <p:cNvSpPr/>
          <p:nvPr/>
        </p:nvSpPr>
        <p:spPr>
          <a:xfrm>
            <a:off x="10199219" y="2554170"/>
            <a:ext cx="1054100" cy="27067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3B16DD0D-D443-CACD-6F91-E9E011724C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258349"/>
            <a:ext cx="900000" cy="900000"/>
          </a:xfrm>
          <a:prstGeom prst="ellipse">
            <a:avLst/>
          </a:prstGeom>
        </p:spPr>
      </p:pic>
      <p:pic>
        <p:nvPicPr>
          <p:cNvPr id="17" name="Imagem 1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A08E251F-618D-E88E-35E8-4219AC1E64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652502"/>
            <a:ext cx="1800000" cy="1800000"/>
          </a:xfrm>
          <a:prstGeom prst="ellipse">
            <a:avLst/>
          </a:prstGeom>
        </p:spPr>
      </p:pic>
      <p:pic>
        <p:nvPicPr>
          <p:cNvPr id="19" name="Imagem 18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447E3D83-BB73-7AF9-2E81-BC9C5C0D8A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0"/>
            <a:ext cx="900000" cy="900000"/>
          </a:xfrm>
          <a:prstGeom prst="ellipse">
            <a:avLst/>
          </a:prstGeom>
        </p:spPr>
      </p:pic>
      <p:pic>
        <p:nvPicPr>
          <p:cNvPr id="20" name="Imagem 19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82559A94-7458-3A00-9DA8-84572C928F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5773012"/>
            <a:ext cx="2089635" cy="842775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57C8305-94F6-3575-4BE4-B2900B6CFEB8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0FACF69-7B89-2A09-F26D-E377639EF9D0}"/>
              </a:ext>
            </a:extLst>
          </p:cNvPr>
          <p:cNvSpPr txBox="1"/>
          <p:nvPr/>
        </p:nvSpPr>
        <p:spPr>
          <a:xfrm>
            <a:off x="2579394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ABA2C20-706C-C9DE-0D7F-27EF61AD37DF}"/>
              </a:ext>
            </a:extLst>
          </p:cNvPr>
          <p:cNvCxnSpPr/>
          <p:nvPr/>
        </p:nvCxnSpPr>
        <p:spPr>
          <a:xfrm>
            <a:off x="2594062" y="3667124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E81D6AB0-1B23-C4A3-3FDF-D83F67A310E8}"/>
              </a:ext>
            </a:extLst>
          </p:cNvPr>
          <p:cNvSpPr txBox="1"/>
          <p:nvPr/>
        </p:nvSpPr>
        <p:spPr>
          <a:xfrm>
            <a:off x="2594062" y="3751274"/>
            <a:ext cx="2476500" cy="1901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Inconsistências que impedem a inicialização automática da reprodução de conteúdo ao ligar o dispositivo.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69E006D-A5D3-3DDE-9A5D-F8EA59F940F8}"/>
              </a:ext>
            </a:extLst>
          </p:cNvPr>
          <p:cNvSpPr txBox="1"/>
          <p:nvPr/>
        </p:nvSpPr>
        <p:spPr>
          <a:xfrm rot="16200000">
            <a:off x="10551017" y="3251625"/>
            <a:ext cx="44100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STORY BOARD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FEA9E8F-C8CB-2E6E-3EC0-993E7DE6C8E7}"/>
              </a:ext>
            </a:extLst>
          </p:cNvPr>
          <p:cNvSpPr txBox="1"/>
          <p:nvPr/>
        </p:nvSpPr>
        <p:spPr>
          <a:xfrm>
            <a:off x="-6104698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A4C39DF-CD5B-D01D-9C9C-16AC92162A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67190" y="2008260"/>
            <a:ext cx="6081817" cy="405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BA527AA-A914-23AC-742E-3DD73C006F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4317" y="419586"/>
            <a:ext cx="2581826" cy="2160876"/>
          </a:xfrm>
          <a:prstGeom prst="rect">
            <a:avLst/>
          </a:prstGeom>
        </p:spPr>
      </p:pic>
      <p:pic>
        <p:nvPicPr>
          <p:cNvPr id="9" name="Imagem 8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D382E8D1-CCFB-51B9-29CE-FF06ADE2C6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0543" y="1859324"/>
            <a:ext cx="1253888" cy="13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792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FF696F39-132D-B1D5-8F82-9DF3FF083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90056" y="1888512"/>
            <a:ext cx="3492219" cy="2166001"/>
          </a:xfrm>
          <a:prstGeom prst="rect">
            <a:avLst/>
          </a:prstGeom>
        </p:spPr>
      </p:pic>
      <p:pic>
        <p:nvPicPr>
          <p:cNvPr id="7" name="Imagem 6" descr="Desenho de vídeo game&#10;&#10;Descrição gerada automaticamente com confiança média">
            <a:extLst>
              <a:ext uri="{FF2B5EF4-FFF2-40B4-BE49-F238E27FC236}">
                <a16:creationId xmlns:a16="http://schemas.microsoft.com/office/drawing/2014/main" id="{2B98173D-2A61-91F1-CDF0-8C024FF8DB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599" y="1915523"/>
            <a:ext cx="1079819" cy="1200032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614F3E6A-C112-ECBE-F5E8-EF3273258F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8560" y="3309003"/>
            <a:ext cx="767430" cy="10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77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DF9EB5F-6241-A7E1-71E2-332A9F7F18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05910" y="3504421"/>
            <a:ext cx="2596452" cy="2254553"/>
          </a:xfrm>
          <a:prstGeom prst="rect">
            <a:avLst/>
          </a:prstGeom>
        </p:spPr>
      </p:pic>
      <p:pic>
        <p:nvPicPr>
          <p:cNvPr id="10" name="Imagem 9" descr="Forma&#10;&#10;Descrição gerada automaticamente com confiança média">
            <a:extLst>
              <a:ext uri="{FF2B5EF4-FFF2-40B4-BE49-F238E27FC236}">
                <a16:creationId xmlns:a16="http://schemas.microsoft.com/office/drawing/2014/main" id="{19391218-8A08-E763-E9CA-19ACDED60DC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4245397" y="4807505"/>
            <a:ext cx="1513929" cy="1358041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F1845390-4C23-EBD8-E54D-48D8D9EA6E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0515" y="3428998"/>
            <a:ext cx="767430" cy="10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2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2" name="Imagem 1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EFD6B3BA-F6BF-97E1-606F-8CB5996E7CE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12510986" y="4738429"/>
            <a:ext cx="3174569" cy="1851794"/>
          </a:xfrm>
          <a:prstGeom prst="rect">
            <a:avLst/>
          </a:prstGeom>
        </p:spPr>
      </p:pic>
      <p:pic>
        <p:nvPicPr>
          <p:cNvPr id="7" name="Imagem 6" descr="Forma&#10;&#10;Descrição gerada automaticamente com confiança média">
            <a:extLst>
              <a:ext uri="{FF2B5EF4-FFF2-40B4-BE49-F238E27FC236}">
                <a16:creationId xmlns:a16="http://schemas.microsoft.com/office/drawing/2014/main" id="{4652AA91-8C05-D728-1230-100A13ECD76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9" t="1160" r="18961"/>
          <a:stretch/>
        </p:blipFill>
        <p:spPr>
          <a:xfrm>
            <a:off x="10219497" y="4871005"/>
            <a:ext cx="1513929" cy="1358041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36896D01-E104-108B-AFE2-02A9B292084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t="7098" b="18088"/>
          <a:stretch/>
        </p:blipFill>
        <p:spPr>
          <a:xfrm>
            <a:off x="15161680" y="5767422"/>
            <a:ext cx="1047750" cy="9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1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312954" y="3013500"/>
            <a:ext cx="4470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METODOLOGIA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2560321" cy="5402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247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SCRUM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A507B1C-917A-1FD9-7A4F-21AAB144D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08260"/>
            <a:ext cx="6081817" cy="405454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402D313-EBEB-9A90-76D4-698813F13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17" y="419586"/>
            <a:ext cx="2581826" cy="216087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478926F-266D-5C58-BC67-82E3A13E13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656" y="1888512"/>
            <a:ext cx="3492219" cy="216600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B31D264-A945-FFA6-99C8-67090D325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0010" y="3504421"/>
            <a:ext cx="2596452" cy="2254553"/>
          </a:xfrm>
          <a:prstGeom prst="rect">
            <a:avLst/>
          </a:prstGeom>
        </p:spPr>
      </p:pic>
      <p:pic>
        <p:nvPicPr>
          <p:cNvPr id="3" name="Imagem 2" descr="Pessoas sentadas ao redor de um computador&#10;&#10;Descrição gerada automaticamente com confiança média">
            <a:extLst>
              <a:ext uri="{FF2B5EF4-FFF2-40B4-BE49-F238E27FC236}">
                <a16:creationId xmlns:a16="http://schemas.microsoft.com/office/drawing/2014/main" id="{0A36A27C-2A5F-DDDA-A0C6-1EA11CF3B0B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" t="15763" r="16313"/>
          <a:stretch/>
        </p:blipFill>
        <p:spPr>
          <a:xfrm>
            <a:off x="6110186" y="4738429"/>
            <a:ext cx="3174569" cy="1851794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80BB42C3-C710-CADC-E4CA-01EE3FFB460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098" b="18088"/>
          <a:stretch/>
        </p:blipFill>
        <p:spPr>
          <a:xfrm>
            <a:off x="8663105" y="5659706"/>
            <a:ext cx="1300040" cy="119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0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122138" y="3013501"/>
            <a:ext cx="5308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ESPECIFICAÇÕES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2"/>
            <a:ext cx="2654301" cy="116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3" y="1142763"/>
            <a:ext cx="2089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D.E.R.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20503B3-273C-4643-55C7-D6A0966FAF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40601" y="649985"/>
            <a:ext cx="6311900" cy="581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57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122138" y="3013501"/>
            <a:ext cx="5308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ESPECIFICAÇÕES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2"/>
            <a:ext cx="2654301" cy="116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3" y="1142763"/>
            <a:ext cx="2089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D.E.R.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20503B3-273C-4643-55C7-D6A0966FAF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40601" y="649985"/>
            <a:ext cx="6311900" cy="581633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B986D7F-7F2F-31B5-4BCF-44BDB9128A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205" t="31076" r="41518" b="41289"/>
          <a:stretch/>
        </p:blipFill>
        <p:spPr>
          <a:xfrm>
            <a:off x="6162675" y="2457450"/>
            <a:ext cx="1469231" cy="160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595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9122138" y="3013501"/>
            <a:ext cx="53087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ESPECIFICAÇÕES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 flipV="1">
            <a:off x="-1" y="1915522"/>
            <a:ext cx="2654301" cy="116477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742463" y="1142763"/>
            <a:ext cx="2089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D.E.R.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20503B3-273C-4643-55C7-D6A0966FAF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40601" y="649985"/>
            <a:ext cx="6311900" cy="581633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B986D7F-7F2F-31B5-4BCF-44BDB9128A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296" t="-1" r="1" b="1"/>
          <a:stretch/>
        </p:blipFill>
        <p:spPr>
          <a:xfrm>
            <a:off x="3858768" y="649985"/>
            <a:ext cx="6393733" cy="581633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7E1E806-2D85-789E-7FE7-83B7352EBCFA}"/>
              </a:ext>
            </a:extLst>
          </p:cNvPr>
          <p:cNvSpPr txBox="1"/>
          <p:nvPr/>
        </p:nvSpPr>
        <p:spPr>
          <a:xfrm>
            <a:off x="118872" y="2249424"/>
            <a:ext cx="2713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Tabela televisão é a tabela central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Que tem ligações com diversos outros componentes</a:t>
            </a:r>
          </a:p>
        </p:txBody>
      </p:sp>
    </p:spTree>
    <p:extLst>
      <p:ext uri="{BB962C8B-B14F-4D97-AF65-F5344CB8AC3E}">
        <p14:creationId xmlns:p14="http://schemas.microsoft.com/office/powerpoint/2010/main" val="1958953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822452" y="3013501"/>
            <a:ext cx="390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CONCLUSÃO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FDD0FE-5C5B-4E8F-F62F-32EA24FA2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D90DF88-2B17-E47B-6647-A02069D10834}"/>
              </a:ext>
            </a:extLst>
          </p:cNvPr>
          <p:cNvSpPr/>
          <p:nvPr/>
        </p:nvSpPr>
        <p:spPr>
          <a:xfrm>
            <a:off x="0" y="2078307"/>
            <a:ext cx="6096000" cy="55244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9DF4F7C-3C4A-5873-DAF5-8BE2924557AB}"/>
              </a:ext>
            </a:extLst>
          </p:cNvPr>
          <p:cNvSpPr txBox="1"/>
          <p:nvPr/>
        </p:nvSpPr>
        <p:spPr>
          <a:xfrm>
            <a:off x="262491" y="1158256"/>
            <a:ext cx="583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PRÓXIMOS PASSOS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6C29B43-5B29-988B-131A-195476CC59FA}"/>
              </a:ext>
            </a:extLst>
          </p:cNvPr>
          <p:cNvSpPr txBox="1"/>
          <p:nvPr/>
        </p:nvSpPr>
        <p:spPr>
          <a:xfrm>
            <a:off x="262491" y="2376980"/>
            <a:ext cx="58335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Ligações da dashboards ao banco de dados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Alertas para usuários através do slack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Geração logs e envio ao banco de dados</a:t>
            </a:r>
          </a:p>
          <a:p>
            <a:endParaRPr lang="pt-BR" sz="3200" dirty="0"/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144A81D1-4A72-2566-5EF4-10CA47B2B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54920" y="2376980"/>
            <a:ext cx="4949794" cy="1647353"/>
          </a:xfrm>
          <a:prstGeom prst="rect">
            <a:avLst/>
          </a:prstGeom>
        </p:spPr>
      </p:pic>
      <p:pic>
        <p:nvPicPr>
          <p:cNvPr id="9" name="Imagem 8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FCF7D957-F1AD-A080-86E6-2A11C401E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6673" y="2644163"/>
            <a:ext cx="4552191" cy="128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33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pic>
        <p:nvPicPr>
          <p:cNvPr id="28" name="Imagem 27" descr="Homem de óculos e camisa azul&#10;&#10;Descrição gerada automaticamente">
            <a:extLst>
              <a:ext uri="{FF2B5EF4-FFF2-40B4-BE49-F238E27FC236}">
                <a16:creationId xmlns:a16="http://schemas.microsoft.com/office/drawing/2014/main" id="{51F8C28F-FF9A-774F-3B28-7AB28B947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0" r="11798"/>
          <a:stretch>
            <a:fillRect/>
          </a:stretch>
        </p:blipFill>
        <p:spPr>
          <a:xfrm>
            <a:off x="6761096" y="1371600"/>
            <a:ext cx="2343803" cy="3627735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2" y="1867445"/>
            <a:ext cx="4305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Matheus </a:t>
            </a:r>
            <a:r>
              <a:rPr lang="pt-BR" sz="480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Shoji</a:t>
            </a:r>
            <a:endParaRPr lang="pt-BR" sz="4800">
              <a:ln w="0"/>
              <a:solidFill>
                <a:srgbClr val="4D628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6B934AE-F740-7803-E2E6-CBD6E2F0886E}"/>
              </a:ext>
            </a:extLst>
          </p:cNvPr>
          <p:cNvSpPr txBox="1"/>
          <p:nvPr/>
        </p:nvSpPr>
        <p:spPr>
          <a:xfrm>
            <a:off x="262492" y="2969449"/>
            <a:ext cx="44142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i="0" dirty="0">
                <a:effectLst/>
                <a:latin typeface="Söhne"/>
              </a:rPr>
              <a:t>Desenvolvedor Back-</a:t>
            </a:r>
            <a:r>
              <a:rPr lang="pt-BR" sz="1600" b="0" i="0" dirty="0" err="1">
                <a:effectLst/>
                <a:latin typeface="Söhne"/>
              </a:rPr>
              <a:t>end</a:t>
            </a:r>
            <a:r>
              <a:rPr lang="pt-BR" sz="1600" b="0" i="0" dirty="0">
                <a:effectLst/>
                <a:latin typeface="Söhne"/>
              </a:rPr>
              <a:t> com expertise em construção e manutenção de sistemas robustos e escaláveis. Experiência sólida em design de banco de dados, API </a:t>
            </a:r>
            <a:r>
              <a:rPr lang="pt-BR" sz="1600" b="0" i="0" dirty="0" err="1">
                <a:effectLst/>
                <a:latin typeface="Söhne"/>
              </a:rPr>
              <a:t>RESTful</a:t>
            </a:r>
            <a:r>
              <a:rPr lang="pt-BR" sz="1600" b="0" i="0" dirty="0">
                <a:effectLst/>
                <a:latin typeface="Söhne"/>
              </a:rPr>
              <a:t> e integração de sistemas. Comprometido com a eficiência, segurança e desempenho, buscando constantemente otimizar o código e implementar melhores práticas de desenvolvimento.</a:t>
            </a:r>
            <a:endParaRPr lang="pt-BR" sz="1600" dirty="0">
              <a:latin typeface="Aptos Black" panose="020B0004020202020204" pitchFamily="34" charset="0"/>
            </a:endParaRPr>
          </a:p>
        </p:txBody>
      </p:sp>
      <p:pic>
        <p:nvPicPr>
          <p:cNvPr id="29" name="Imagem 28" descr="Visualização da imagem">
            <a:extLst>
              <a:ext uri="{FF2B5EF4-FFF2-40B4-BE49-F238E27FC236}">
                <a16:creationId xmlns:a16="http://schemas.microsoft.com/office/drawing/2014/main" id="{864CCFBE-F4C9-D977-62E3-47D35E47F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13678" r="3543"/>
          <a:stretch>
            <a:fillRect/>
          </a:stretch>
        </p:blipFill>
        <p:spPr bwMode="auto">
          <a:xfrm>
            <a:off x="5353050" y="3506361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Imagem 33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FAFA8915-C872-98BB-C47C-DFC465C6E5B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4" t="191" r="5153"/>
          <a:stretch>
            <a:fillRect/>
          </a:stretch>
        </p:blipFill>
        <p:spPr>
          <a:xfrm>
            <a:off x="9429001" y="1603615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37" name="Imagem 36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A5C169F3-B42B-B712-C60E-AF5593D14FC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b="20915"/>
          <a:stretch>
            <a:fillRect/>
          </a:stretch>
        </p:blipFill>
        <p:spPr>
          <a:xfrm>
            <a:off x="5353050" y="1603615"/>
            <a:ext cx="1083943" cy="1346268"/>
          </a:xfrm>
          <a:custGeom>
            <a:avLst/>
            <a:gdLst>
              <a:gd name="connsiteX0" fmla="*/ 181139 w 1083943"/>
              <a:gd name="connsiteY0" fmla="*/ 0 h 1346268"/>
              <a:gd name="connsiteX1" fmla="*/ 905671 w 1083943"/>
              <a:gd name="connsiteY1" fmla="*/ 0 h 1346268"/>
              <a:gd name="connsiteX2" fmla="*/ 1083130 w 1083943"/>
              <a:gd name="connsiteY2" fmla="*/ 144633 h 1346268"/>
              <a:gd name="connsiteX3" fmla="*/ 1083943 w 1083943"/>
              <a:gd name="connsiteY3" fmla="*/ 152699 h 1346268"/>
              <a:gd name="connsiteX4" fmla="*/ 1083943 w 1083943"/>
              <a:gd name="connsiteY4" fmla="*/ 1193569 h 1346268"/>
              <a:gd name="connsiteX5" fmla="*/ 1083130 w 1083943"/>
              <a:gd name="connsiteY5" fmla="*/ 1201635 h 1346268"/>
              <a:gd name="connsiteX6" fmla="*/ 905671 w 1083943"/>
              <a:gd name="connsiteY6" fmla="*/ 1346268 h 1346268"/>
              <a:gd name="connsiteX7" fmla="*/ 181139 w 1083943"/>
              <a:gd name="connsiteY7" fmla="*/ 1346268 h 1346268"/>
              <a:gd name="connsiteX8" fmla="*/ 0 w 1083943"/>
              <a:gd name="connsiteY8" fmla="*/ 1165129 h 1346268"/>
              <a:gd name="connsiteX9" fmla="*/ 0 w 1083943"/>
              <a:gd name="connsiteY9" fmla="*/ 181139 h 1346268"/>
              <a:gd name="connsiteX10" fmla="*/ 181139 w 1083943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3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40" y="62091"/>
                  <a:pt x="1083130" y="144633"/>
                </a:cubicBezTo>
                <a:lnTo>
                  <a:pt x="1083943" y="152699"/>
                </a:lnTo>
                <a:lnTo>
                  <a:pt x="1083943" y="1193569"/>
                </a:lnTo>
                <a:lnTo>
                  <a:pt x="1083130" y="1201635"/>
                </a:lnTo>
                <a:cubicBezTo>
                  <a:pt x="1066240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sp>
        <p:nvSpPr>
          <p:cNvPr id="38" name="Retângulo 37">
            <a:extLst>
              <a:ext uri="{FF2B5EF4-FFF2-40B4-BE49-F238E27FC236}">
                <a16:creationId xmlns:a16="http://schemas.microsoft.com/office/drawing/2014/main" id="{51F1860C-D003-728A-AA0D-8F3EB4BF7D06}"/>
              </a:ext>
            </a:extLst>
          </p:cNvPr>
          <p:cNvSpPr/>
          <p:nvPr/>
        </p:nvSpPr>
        <p:spPr>
          <a:xfrm>
            <a:off x="0" y="2790825"/>
            <a:ext cx="4848224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Menino de camisa preta&#10;&#10;Descrição gerada automaticamente">
            <a:extLst>
              <a:ext uri="{FF2B5EF4-FFF2-40B4-BE49-F238E27FC236}">
                <a16:creationId xmlns:a16="http://schemas.microsoft.com/office/drawing/2014/main" id="{9CB2D2C9-CB99-D509-A2CB-3645D7679D7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" t="4360" b="19759"/>
          <a:stretch>
            <a:fillRect/>
          </a:stretch>
        </p:blipFill>
        <p:spPr>
          <a:xfrm>
            <a:off x="9429001" y="3506361"/>
            <a:ext cx="1083944" cy="1346268"/>
          </a:xfrm>
          <a:custGeom>
            <a:avLst/>
            <a:gdLst>
              <a:gd name="connsiteX0" fmla="*/ 181139 w 1083944"/>
              <a:gd name="connsiteY0" fmla="*/ 0 h 1346268"/>
              <a:gd name="connsiteX1" fmla="*/ 905671 w 1083944"/>
              <a:gd name="connsiteY1" fmla="*/ 0 h 1346268"/>
              <a:gd name="connsiteX2" fmla="*/ 1083130 w 1083944"/>
              <a:gd name="connsiteY2" fmla="*/ 144633 h 1346268"/>
              <a:gd name="connsiteX3" fmla="*/ 1083944 w 1083944"/>
              <a:gd name="connsiteY3" fmla="*/ 152709 h 1346268"/>
              <a:gd name="connsiteX4" fmla="*/ 1083944 w 1083944"/>
              <a:gd name="connsiteY4" fmla="*/ 1193559 h 1346268"/>
              <a:gd name="connsiteX5" fmla="*/ 1083130 w 1083944"/>
              <a:gd name="connsiteY5" fmla="*/ 1201635 h 1346268"/>
              <a:gd name="connsiteX6" fmla="*/ 905671 w 1083944"/>
              <a:gd name="connsiteY6" fmla="*/ 1346268 h 1346268"/>
              <a:gd name="connsiteX7" fmla="*/ 181139 w 1083944"/>
              <a:gd name="connsiteY7" fmla="*/ 1346268 h 1346268"/>
              <a:gd name="connsiteX8" fmla="*/ 0 w 1083944"/>
              <a:gd name="connsiteY8" fmla="*/ 1165129 h 1346268"/>
              <a:gd name="connsiteX9" fmla="*/ 0 w 1083944"/>
              <a:gd name="connsiteY9" fmla="*/ 181139 h 1346268"/>
              <a:gd name="connsiteX10" fmla="*/ 181139 w 1083944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4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39" y="62092"/>
                  <a:pt x="1083130" y="144633"/>
                </a:cubicBezTo>
                <a:lnTo>
                  <a:pt x="1083944" y="152709"/>
                </a:lnTo>
                <a:lnTo>
                  <a:pt x="1083944" y="1193559"/>
                </a:lnTo>
                <a:lnTo>
                  <a:pt x="1083130" y="1201635"/>
                </a:lnTo>
                <a:cubicBezTo>
                  <a:pt x="1066239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7235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332659" y="2994446"/>
            <a:ext cx="636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LIÇÕES APRENDIDAS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2" y="1801369"/>
            <a:ext cx="7683645" cy="10585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346911" y="1088534"/>
            <a:ext cx="7683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O  QUE  NA  LISYNC     TEM</a:t>
            </a:r>
          </a:p>
        </p:txBody>
      </p:sp>
      <p:sp>
        <p:nvSpPr>
          <p:cNvPr id="1036" name="CaixaDeTexto 1035">
            <a:extLst>
              <a:ext uri="{FF2B5EF4-FFF2-40B4-BE49-F238E27FC236}">
                <a16:creationId xmlns:a16="http://schemas.microsoft.com/office/drawing/2014/main" id="{76B3DD39-E525-6800-BEC5-18E0A19AA6D9}"/>
              </a:ext>
            </a:extLst>
          </p:cNvPr>
          <p:cNvSpPr txBox="1"/>
          <p:nvPr/>
        </p:nvSpPr>
        <p:spPr>
          <a:xfrm rot="16200000">
            <a:off x="10995522" y="3013501"/>
            <a:ext cx="339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CONTEXTO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96AA42-06A9-E771-50AD-413DADF0F043}"/>
              </a:ext>
            </a:extLst>
          </p:cNvPr>
          <p:cNvSpPr txBox="1"/>
          <p:nvPr/>
        </p:nvSpPr>
        <p:spPr>
          <a:xfrm>
            <a:off x="553035" y="2190091"/>
            <a:ext cx="63394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Atrasos ou faltas nas reuniões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Notificamos previamente os participantes e estabelecemos dias e horários fixos para reuniões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r>
              <a:rPr lang="pt-BR" sz="2800" b="1" dirty="0"/>
              <a:t>Falta de ensaios para apresentação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Agendamos no calendário 3 dias para nos preparamos</a:t>
            </a:r>
          </a:p>
          <a:p>
            <a:endParaRPr lang="pt-BR" sz="28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1583D1C-E878-9374-461F-393EDE053A09}"/>
              </a:ext>
            </a:extLst>
          </p:cNvPr>
          <p:cNvSpPr txBox="1"/>
          <p:nvPr/>
        </p:nvSpPr>
        <p:spPr>
          <a:xfrm rot="19443335">
            <a:off x="5360622" y="1088533"/>
            <a:ext cx="1470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NÃO</a:t>
            </a:r>
          </a:p>
        </p:txBody>
      </p:sp>
    </p:spTree>
    <p:extLst>
      <p:ext uri="{BB962C8B-B14F-4D97-AF65-F5344CB8AC3E}">
        <p14:creationId xmlns:p14="http://schemas.microsoft.com/office/powerpoint/2010/main" val="563948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332659" y="2994446"/>
            <a:ext cx="636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LIÇÕES APRENDIDAS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2" y="1801369"/>
            <a:ext cx="7683645" cy="105852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346911" y="1088534"/>
            <a:ext cx="7683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O  QUE  NA  LISYNC  TEM</a:t>
            </a:r>
          </a:p>
        </p:txBody>
      </p:sp>
      <p:sp>
        <p:nvSpPr>
          <p:cNvPr id="1036" name="CaixaDeTexto 1035">
            <a:extLst>
              <a:ext uri="{FF2B5EF4-FFF2-40B4-BE49-F238E27FC236}">
                <a16:creationId xmlns:a16="http://schemas.microsoft.com/office/drawing/2014/main" id="{76B3DD39-E525-6800-BEC5-18E0A19AA6D9}"/>
              </a:ext>
            </a:extLst>
          </p:cNvPr>
          <p:cNvSpPr txBox="1"/>
          <p:nvPr/>
        </p:nvSpPr>
        <p:spPr>
          <a:xfrm rot="16200000">
            <a:off x="10995522" y="3013501"/>
            <a:ext cx="339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CONTEXTO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496AA42-06A9-E771-50AD-413DADF0F043}"/>
              </a:ext>
            </a:extLst>
          </p:cNvPr>
          <p:cNvSpPr txBox="1"/>
          <p:nvPr/>
        </p:nvSpPr>
        <p:spPr>
          <a:xfrm>
            <a:off x="485979" y="2190091"/>
            <a:ext cx="561002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Alinhamento com o grupo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Existe um grande entrosamento entre o time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r>
              <a:rPr lang="pt-BR" sz="2800" b="1" dirty="0"/>
              <a:t>Organização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Temos planejamento dos pontos mais relevantes para ser discutido nas reunião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E823762-85ED-9D31-FC15-131A9AF0F1DB}"/>
              </a:ext>
            </a:extLst>
          </p:cNvPr>
          <p:cNvSpPr txBox="1"/>
          <p:nvPr/>
        </p:nvSpPr>
        <p:spPr>
          <a:xfrm>
            <a:off x="6246066" y="3052367"/>
            <a:ext cx="470237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Participação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Oferecemos um </a:t>
            </a:r>
          </a:p>
          <a:p>
            <a:r>
              <a:rPr lang="pt-BR" sz="2800" dirty="0"/>
              <a:t>ambiente seguro e acolhedor</a:t>
            </a:r>
          </a:p>
          <a:p>
            <a:r>
              <a:rPr lang="pt-BR" sz="2800" dirty="0"/>
              <a:t>para que todos possam </a:t>
            </a:r>
          </a:p>
          <a:p>
            <a:r>
              <a:rPr lang="pt-BR" sz="2800" dirty="0"/>
              <a:t>ser ouvidos sem julgamentos</a:t>
            </a:r>
          </a:p>
        </p:txBody>
      </p:sp>
    </p:spTree>
    <p:extLst>
      <p:ext uri="{BB962C8B-B14F-4D97-AF65-F5344CB8AC3E}">
        <p14:creationId xmlns:p14="http://schemas.microsoft.com/office/powerpoint/2010/main" val="4166779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8BAA996-BA83-75E5-C698-9D9F8B4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B76C74-C2C3-1A0B-841C-1F2C09C9E929}"/>
              </a:ext>
            </a:extLst>
          </p:cNvPr>
          <p:cNvSpPr txBox="1"/>
          <p:nvPr/>
        </p:nvSpPr>
        <p:spPr>
          <a:xfrm rot="16200000">
            <a:off x="9773086" y="3013501"/>
            <a:ext cx="4006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APOIADORES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A222E94F-A064-EFAD-BE85-E0D8988AA9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4E7C64CE-F27B-1F04-28BC-7622FDFE20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80" y="2376980"/>
            <a:ext cx="4949794" cy="1647353"/>
          </a:xfrm>
          <a:prstGeom prst="rect">
            <a:avLst/>
          </a:prstGeom>
        </p:spPr>
      </p:pic>
      <p:pic>
        <p:nvPicPr>
          <p:cNvPr id="8" name="Imagem 7" descr="https://cdn.greatpages.com.br/www.elera.io/1687223889/imagens/desktop/6836438.png">
            <a:extLst>
              <a:ext uri="{FF2B5EF4-FFF2-40B4-BE49-F238E27FC236}">
                <a16:creationId xmlns:a16="http://schemas.microsoft.com/office/drawing/2014/main" id="{7BFF2F6A-AC1E-F5A2-BFE0-E9BB13047B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173" y="2644163"/>
            <a:ext cx="4552191" cy="128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76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0" y="2790825"/>
            <a:ext cx="4848224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339914" y="1221165"/>
            <a:ext cx="47607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Arthur </a:t>
            </a:r>
            <a:r>
              <a:rPr lang="pt-BR" sz="4800" err="1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Wolfresgrun</a:t>
            </a:r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6B934AE-F740-7803-E2E6-CBD6E2F0886E}"/>
              </a:ext>
            </a:extLst>
          </p:cNvPr>
          <p:cNvSpPr txBox="1"/>
          <p:nvPr/>
        </p:nvSpPr>
        <p:spPr>
          <a:xfrm>
            <a:off x="262491" y="2957704"/>
            <a:ext cx="44142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i="0">
                <a:effectLst/>
                <a:latin typeface="Söhne"/>
              </a:rPr>
              <a:t>Desenvolvedor Front-</a:t>
            </a:r>
            <a:r>
              <a:rPr lang="pt-BR" sz="1600" b="0" i="0" err="1">
                <a:effectLst/>
                <a:latin typeface="Söhne"/>
              </a:rPr>
              <a:t>end</a:t>
            </a:r>
            <a:r>
              <a:rPr lang="pt-BR" sz="1600" b="0" i="0">
                <a:effectLst/>
                <a:latin typeface="Söhne"/>
              </a:rPr>
              <a:t> apaixonado por criar interfaces web dinâmicas e atraentes. Proficiente em HTML, CSS e </a:t>
            </a:r>
            <a:r>
              <a:rPr lang="pt-BR" sz="1600" b="0" i="0" err="1">
                <a:effectLst/>
                <a:latin typeface="Söhne"/>
              </a:rPr>
              <a:t>JavaScript</a:t>
            </a:r>
            <a:r>
              <a:rPr lang="pt-BR" sz="1600" b="0" i="0">
                <a:effectLst/>
                <a:latin typeface="Söhne"/>
              </a:rPr>
              <a:t>, com experiência em frameworks modernos como </a:t>
            </a:r>
            <a:r>
              <a:rPr lang="pt-BR" sz="1600" b="0" i="0" err="1">
                <a:effectLst/>
                <a:latin typeface="Söhne"/>
              </a:rPr>
              <a:t>React</a:t>
            </a:r>
            <a:r>
              <a:rPr lang="pt-BR" sz="1600" b="0" i="0">
                <a:effectLst/>
                <a:latin typeface="Söhne"/>
              </a:rPr>
              <a:t>, Angular e Vue.js. Capacidade comprovada de traduzir designs de UI/UX em código funcional e responsivo, garantindo uma experiência do usuário excepcional.</a:t>
            </a:r>
            <a:endParaRPr lang="pt-BR" sz="1600">
              <a:latin typeface="Aptos Black" panose="020B0004020202020204" pitchFamily="34" charset="0"/>
            </a:endParaRPr>
          </a:p>
        </p:txBody>
      </p:sp>
      <p:pic>
        <p:nvPicPr>
          <p:cNvPr id="14" name="Imagem 13" descr="Homem de óculos e camisa azul&#10;&#10;Descrição gerada automaticamente">
            <a:extLst>
              <a:ext uri="{FF2B5EF4-FFF2-40B4-BE49-F238E27FC236}">
                <a16:creationId xmlns:a16="http://schemas.microsoft.com/office/drawing/2014/main" id="{DF91723F-DC81-D76F-A32F-42695AAE2F3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49" r="7733"/>
          <a:stretch>
            <a:fillRect/>
          </a:stretch>
        </p:blipFill>
        <p:spPr>
          <a:xfrm>
            <a:off x="5353050" y="3506361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15" name="Imagem 14" descr="Visualização da imagem">
            <a:extLst>
              <a:ext uri="{FF2B5EF4-FFF2-40B4-BE49-F238E27FC236}">
                <a16:creationId xmlns:a16="http://schemas.microsoft.com/office/drawing/2014/main" id="{BE28C560-703D-8B1C-3E63-7E648FCAB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13678" r="3543"/>
          <a:stretch>
            <a:fillRect/>
          </a:stretch>
        </p:blipFill>
        <p:spPr bwMode="auto">
          <a:xfrm>
            <a:off x="5353050" y="1603614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m 17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929FA219-0311-072E-8C0C-2F3FE02BF32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4" t="191" r="5153"/>
          <a:stretch>
            <a:fillRect/>
          </a:stretch>
        </p:blipFill>
        <p:spPr>
          <a:xfrm>
            <a:off x="9429001" y="3506361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20" name="Imagem 19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29DDEAB5-C85B-F76E-8F71-729B4039032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b="20915"/>
          <a:stretch>
            <a:fillRect/>
          </a:stretch>
        </p:blipFill>
        <p:spPr>
          <a:xfrm>
            <a:off x="9426135" y="1603615"/>
            <a:ext cx="1083943" cy="1346268"/>
          </a:xfrm>
          <a:custGeom>
            <a:avLst/>
            <a:gdLst>
              <a:gd name="connsiteX0" fmla="*/ 181139 w 1083943"/>
              <a:gd name="connsiteY0" fmla="*/ 0 h 1346268"/>
              <a:gd name="connsiteX1" fmla="*/ 905671 w 1083943"/>
              <a:gd name="connsiteY1" fmla="*/ 0 h 1346268"/>
              <a:gd name="connsiteX2" fmla="*/ 1083130 w 1083943"/>
              <a:gd name="connsiteY2" fmla="*/ 144633 h 1346268"/>
              <a:gd name="connsiteX3" fmla="*/ 1083943 w 1083943"/>
              <a:gd name="connsiteY3" fmla="*/ 152699 h 1346268"/>
              <a:gd name="connsiteX4" fmla="*/ 1083943 w 1083943"/>
              <a:gd name="connsiteY4" fmla="*/ 1193569 h 1346268"/>
              <a:gd name="connsiteX5" fmla="*/ 1083130 w 1083943"/>
              <a:gd name="connsiteY5" fmla="*/ 1201635 h 1346268"/>
              <a:gd name="connsiteX6" fmla="*/ 905671 w 1083943"/>
              <a:gd name="connsiteY6" fmla="*/ 1346268 h 1346268"/>
              <a:gd name="connsiteX7" fmla="*/ 181139 w 1083943"/>
              <a:gd name="connsiteY7" fmla="*/ 1346268 h 1346268"/>
              <a:gd name="connsiteX8" fmla="*/ 0 w 1083943"/>
              <a:gd name="connsiteY8" fmla="*/ 1165129 h 1346268"/>
              <a:gd name="connsiteX9" fmla="*/ 0 w 1083943"/>
              <a:gd name="connsiteY9" fmla="*/ 181139 h 1346268"/>
              <a:gd name="connsiteX10" fmla="*/ 181139 w 1083943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3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40" y="62091"/>
                  <a:pt x="1083130" y="144633"/>
                </a:cubicBezTo>
                <a:lnTo>
                  <a:pt x="1083943" y="152699"/>
                </a:lnTo>
                <a:lnTo>
                  <a:pt x="1083943" y="1193569"/>
                </a:lnTo>
                <a:lnTo>
                  <a:pt x="1083130" y="1201635"/>
                </a:lnTo>
                <a:cubicBezTo>
                  <a:pt x="1066240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7" name="Imagem 6" descr="Menino de camisa preta&#10;&#10;Descrição gerada automaticamente">
            <a:extLst>
              <a:ext uri="{FF2B5EF4-FFF2-40B4-BE49-F238E27FC236}">
                <a16:creationId xmlns:a16="http://schemas.microsoft.com/office/drawing/2014/main" id="{EFEC7FD7-6B53-60E6-3E4F-1828BE845A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b="5542"/>
          <a:stretch>
            <a:fillRect/>
          </a:stretch>
        </p:blipFill>
        <p:spPr>
          <a:xfrm>
            <a:off x="6761096" y="1373127"/>
            <a:ext cx="2343802" cy="3626208"/>
          </a:xfrm>
          <a:custGeom>
            <a:avLst/>
            <a:gdLst>
              <a:gd name="connsiteX0" fmla="*/ 375495 w 2343802"/>
              <a:gd name="connsiteY0" fmla="*/ 0 h 3626208"/>
              <a:gd name="connsiteX1" fmla="*/ 1968309 w 2343802"/>
              <a:gd name="connsiteY1" fmla="*/ 0 h 3626208"/>
              <a:gd name="connsiteX2" fmla="*/ 2031889 w 2343802"/>
              <a:gd name="connsiteY2" fmla="*/ 6410 h 3626208"/>
              <a:gd name="connsiteX3" fmla="*/ 2335867 w 2343802"/>
              <a:gd name="connsiteY3" fmla="*/ 310387 h 3626208"/>
              <a:gd name="connsiteX4" fmla="*/ 2343802 w 2343802"/>
              <a:gd name="connsiteY4" fmla="*/ 389105 h 3626208"/>
              <a:gd name="connsiteX5" fmla="*/ 2343802 w 2343802"/>
              <a:gd name="connsiteY5" fmla="*/ 3235576 h 3626208"/>
              <a:gd name="connsiteX6" fmla="*/ 2335867 w 2343802"/>
              <a:gd name="connsiteY6" fmla="*/ 3314294 h 3626208"/>
              <a:gd name="connsiteX7" fmla="*/ 1953161 w 2343802"/>
              <a:gd name="connsiteY7" fmla="*/ 3626208 h 3626208"/>
              <a:gd name="connsiteX8" fmla="*/ 390642 w 2343802"/>
              <a:gd name="connsiteY8" fmla="*/ 3626208 h 3626208"/>
              <a:gd name="connsiteX9" fmla="*/ 0 w 2343802"/>
              <a:gd name="connsiteY9" fmla="*/ 3235566 h 3626208"/>
              <a:gd name="connsiteX10" fmla="*/ 0 w 2343802"/>
              <a:gd name="connsiteY10" fmla="*/ 389115 h 3626208"/>
              <a:gd name="connsiteX11" fmla="*/ 311914 w 2343802"/>
              <a:gd name="connsiteY11" fmla="*/ 6410 h 36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3802" h="3626208">
                <a:moveTo>
                  <a:pt x="375495" y="0"/>
                </a:moveTo>
                <a:lnTo>
                  <a:pt x="1968309" y="0"/>
                </a:lnTo>
                <a:lnTo>
                  <a:pt x="2031889" y="6410"/>
                </a:lnTo>
                <a:cubicBezTo>
                  <a:pt x="2184468" y="37632"/>
                  <a:pt x="2304644" y="157808"/>
                  <a:pt x="2335867" y="310387"/>
                </a:cubicBezTo>
                <a:lnTo>
                  <a:pt x="2343802" y="389105"/>
                </a:lnTo>
                <a:lnTo>
                  <a:pt x="2343802" y="3235576"/>
                </a:lnTo>
                <a:lnTo>
                  <a:pt x="2335867" y="3314294"/>
                </a:lnTo>
                <a:cubicBezTo>
                  <a:pt x="2299441" y="3492304"/>
                  <a:pt x="2141939" y="3626208"/>
                  <a:pt x="1953161" y="3626208"/>
                </a:cubicBezTo>
                <a:lnTo>
                  <a:pt x="390642" y="3626208"/>
                </a:lnTo>
                <a:cubicBezTo>
                  <a:pt x="174896" y="3626208"/>
                  <a:pt x="0" y="3451312"/>
                  <a:pt x="0" y="3235566"/>
                </a:cubicBezTo>
                <a:lnTo>
                  <a:pt x="0" y="389115"/>
                </a:lnTo>
                <a:cubicBezTo>
                  <a:pt x="0" y="200337"/>
                  <a:pt x="133905" y="42835"/>
                  <a:pt x="311914" y="641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2799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0" y="2790825"/>
            <a:ext cx="4848224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151756" y="1846489"/>
            <a:ext cx="4696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Giulia Carmona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6B934AE-F740-7803-E2E6-CBD6E2F0886E}"/>
              </a:ext>
            </a:extLst>
          </p:cNvPr>
          <p:cNvSpPr txBox="1"/>
          <p:nvPr/>
        </p:nvSpPr>
        <p:spPr>
          <a:xfrm>
            <a:off x="262491" y="2949883"/>
            <a:ext cx="441428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i="0">
                <a:effectLst/>
                <a:latin typeface="Söhne"/>
              </a:rPr>
              <a:t>Profissional de Garantia de Qualidade com experiência em testes de software e garantia da integridade e funcionalidade de produtos digitais. Especializado em elaborar planos de teste, casos de uso e scripts automatizados para garantir a estabilidade e eficiência de aplicações web e móveis. Conhecimento em metodologias ágeis, ferramentas de automação de teste como </a:t>
            </a:r>
            <a:r>
              <a:rPr lang="pt-BR" sz="1600" b="0" i="0" err="1">
                <a:effectLst/>
                <a:latin typeface="Söhne"/>
              </a:rPr>
              <a:t>Selenium</a:t>
            </a:r>
            <a:r>
              <a:rPr lang="pt-BR" sz="1600" b="0" i="0">
                <a:effectLst/>
                <a:latin typeface="Söhne"/>
              </a:rPr>
              <a:t> e frameworks de teste como </a:t>
            </a:r>
            <a:r>
              <a:rPr lang="pt-BR" sz="1600" b="0" i="0" err="1">
                <a:effectLst/>
                <a:latin typeface="Söhne"/>
              </a:rPr>
              <a:t>JUnit</a:t>
            </a:r>
            <a:r>
              <a:rPr lang="pt-BR" sz="1600" b="0" i="0">
                <a:effectLst/>
                <a:latin typeface="Söhne"/>
              </a:rPr>
              <a:t> e </a:t>
            </a:r>
            <a:r>
              <a:rPr lang="pt-BR" sz="1600" b="0" i="0" err="1">
                <a:effectLst/>
                <a:latin typeface="Söhne"/>
              </a:rPr>
              <a:t>NUnit</a:t>
            </a:r>
            <a:r>
              <a:rPr lang="pt-BR" sz="1600" b="0" i="0">
                <a:effectLst/>
                <a:latin typeface="Söhne"/>
              </a:rPr>
              <a:t>.</a:t>
            </a:r>
            <a:endParaRPr lang="pt-BR" sz="1600">
              <a:latin typeface="Aptos Black" panose="020B0004020202020204" pitchFamily="34" charset="0"/>
            </a:endParaRPr>
          </a:p>
        </p:txBody>
      </p:sp>
      <p:pic>
        <p:nvPicPr>
          <p:cNvPr id="16" name="Imagem 15" descr="Homem de óculos e camisa azul&#10;&#10;Descrição gerada automaticamente">
            <a:extLst>
              <a:ext uri="{FF2B5EF4-FFF2-40B4-BE49-F238E27FC236}">
                <a16:creationId xmlns:a16="http://schemas.microsoft.com/office/drawing/2014/main" id="{DDD710DF-DA21-F17A-DA0D-79361C305F9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0" t="1097" r="5651"/>
          <a:stretch>
            <a:fillRect/>
          </a:stretch>
        </p:blipFill>
        <p:spPr>
          <a:xfrm>
            <a:off x="5353050" y="1603615"/>
            <a:ext cx="1086810" cy="1331506"/>
          </a:xfrm>
          <a:custGeom>
            <a:avLst/>
            <a:gdLst>
              <a:gd name="connsiteX0" fmla="*/ 181139 w 1086810"/>
              <a:gd name="connsiteY0" fmla="*/ 0 h 1331506"/>
              <a:gd name="connsiteX1" fmla="*/ 905671 w 1086810"/>
              <a:gd name="connsiteY1" fmla="*/ 0 h 1331506"/>
              <a:gd name="connsiteX2" fmla="*/ 1086810 w 1086810"/>
              <a:gd name="connsiteY2" fmla="*/ 181139 h 1331506"/>
              <a:gd name="connsiteX3" fmla="*/ 1086810 w 1086810"/>
              <a:gd name="connsiteY3" fmla="*/ 1165129 h 1331506"/>
              <a:gd name="connsiteX4" fmla="*/ 1033756 w 1086810"/>
              <a:gd name="connsiteY4" fmla="*/ 1293214 h 1331506"/>
              <a:gd name="connsiteX5" fmla="*/ 976960 w 1086810"/>
              <a:gd name="connsiteY5" fmla="*/ 1331506 h 1331506"/>
              <a:gd name="connsiteX6" fmla="*/ 109850 w 1086810"/>
              <a:gd name="connsiteY6" fmla="*/ 1331506 h 1331506"/>
              <a:gd name="connsiteX7" fmla="*/ 53055 w 1086810"/>
              <a:gd name="connsiteY7" fmla="*/ 1293214 h 1331506"/>
              <a:gd name="connsiteX8" fmla="*/ 0 w 1086810"/>
              <a:gd name="connsiteY8" fmla="*/ 1165129 h 1331506"/>
              <a:gd name="connsiteX9" fmla="*/ 0 w 1086810"/>
              <a:gd name="connsiteY9" fmla="*/ 181139 h 1331506"/>
              <a:gd name="connsiteX10" fmla="*/ 181139 w 1086810"/>
              <a:gd name="connsiteY10" fmla="*/ 0 h 1331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6810" h="1331506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15149"/>
                  <a:pt x="1066535" y="1260434"/>
                  <a:pt x="1033756" y="1293214"/>
                </a:cubicBezTo>
                <a:lnTo>
                  <a:pt x="976960" y="1331506"/>
                </a:lnTo>
                <a:lnTo>
                  <a:pt x="109850" y="1331506"/>
                </a:lnTo>
                <a:lnTo>
                  <a:pt x="53055" y="1293214"/>
                </a:lnTo>
                <a:cubicBezTo>
                  <a:pt x="20275" y="1260434"/>
                  <a:pt x="0" y="121514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17" name="Imagem 16" descr="Visualização da imagem">
            <a:extLst>
              <a:ext uri="{FF2B5EF4-FFF2-40B4-BE49-F238E27FC236}">
                <a16:creationId xmlns:a16="http://schemas.microsoft.com/office/drawing/2014/main" id="{3A028232-E798-9506-B7DB-72F074F21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13678" r="3543"/>
          <a:stretch>
            <a:fillRect/>
          </a:stretch>
        </p:blipFill>
        <p:spPr bwMode="auto">
          <a:xfrm>
            <a:off x="9426135" y="1603614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E4DB044E-24F0-E1D6-6CCD-2D65272602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9" r="12684"/>
          <a:stretch>
            <a:fillRect/>
          </a:stretch>
        </p:blipFill>
        <p:spPr>
          <a:xfrm>
            <a:off x="6761096" y="1371600"/>
            <a:ext cx="2343803" cy="3627735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4" name="Imagem 23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636B799A-7304-E221-B355-62FA6AFFF63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b="20915"/>
          <a:stretch>
            <a:fillRect/>
          </a:stretch>
        </p:blipFill>
        <p:spPr>
          <a:xfrm>
            <a:off x="9426135" y="3506361"/>
            <a:ext cx="1083943" cy="1346268"/>
          </a:xfrm>
          <a:custGeom>
            <a:avLst/>
            <a:gdLst>
              <a:gd name="connsiteX0" fmla="*/ 181139 w 1083943"/>
              <a:gd name="connsiteY0" fmla="*/ 0 h 1346268"/>
              <a:gd name="connsiteX1" fmla="*/ 905671 w 1083943"/>
              <a:gd name="connsiteY1" fmla="*/ 0 h 1346268"/>
              <a:gd name="connsiteX2" fmla="*/ 1083130 w 1083943"/>
              <a:gd name="connsiteY2" fmla="*/ 144633 h 1346268"/>
              <a:gd name="connsiteX3" fmla="*/ 1083943 w 1083943"/>
              <a:gd name="connsiteY3" fmla="*/ 152699 h 1346268"/>
              <a:gd name="connsiteX4" fmla="*/ 1083943 w 1083943"/>
              <a:gd name="connsiteY4" fmla="*/ 1193569 h 1346268"/>
              <a:gd name="connsiteX5" fmla="*/ 1083130 w 1083943"/>
              <a:gd name="connsiteY5" fmla="*/ 1201635 h 1346268"/>
              <a:gd name="connsiteX6" fmla="*/ 905671 w 1083943"/>
              <a:gd name="connsiteY6" fmla="*/ 1346268 h 1346268"/>
              <a:gd name="connsiteX7" fmla="*/ 181139 w 1083943"/>
              <a:gd name="connsiteY7" fmla="*/ 1346268 h 1346268"/>
              <a:gd name="connsiteX8" fmla="*/ 0 w 1083943"/>
              <a:gd name="connsiteY8" fmla="*/ 1165129 h 1346268"/>
              <a:gd name="connsiteX9" fmla="*/ 0 w 1083943"/>
              <a:gd name="connsiteY9" fmla="*/ 181139 h 1346268"/>
              <a:gd name="connsiteX10" fmla="*/ 181139 w 1083943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3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40" y="62091"/>
                  <a:pt x="1083130" y="144633"/>
                </a:cubicBezTo>
                <a:lnTo>
                  <a:pt x="1083943" y="152699"/>
                </a:lnTo>
                <a:lnTo>
                  <a:pt x="1083943" y="1193569"/>
                </a:lnTo>
                <a:lnTo>
                  <a:pt x="1083130" y="1201635"/>
                </a:lnTo>
                <a:cubicBezTo>
                  <a:pt x="1066240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37B08EF0-B499-C018-BE19-B6751AF38109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" t="4360" b="19759"/>
          <a:stretch>
            <a:fillRect/>
          </a:stretch>
        </p:blipFill>
        <p:spPr>
          <a:xfrm>
            <a:off x="5353049" y="3506361"/>
            <a:ext cx="1083944" cy="1346268"/>
          </a:xfrm>
          <a:custGeom>
            <a:avLst/>
            <a:gdLst>
              <a:gd name="connsiteX0" fmla="*/ 181139 w 1083944"/>
              <a:gd name="connsiteY0" fmla="*/ 0 h 1346268"/>
              <a:gd name="connsiteX1" fmla="*/ 905671 w 1083944"/>
              <a:gd name="connsiteY1" fmla="*/ 0 h 1346268"/>
              <a:gd name="connsiteX2" fmla="*/ 1083130 w 1083944"/>
              <a:gd name="connsiteY2" fmla="*/ 144633 h 1346268"/>
              <a:gd name="connsiteX3" fmla="*/ 1083944 w 1083944"/>
              <a:gd name="connsiteY3" fmla="*/ 152709 h 1346268"/>
              <a:gd name="connsiteX4" fmla="*/ 1083944 w 1083944"/>
              <a:gd name="connsiteY4" fmla="*/ 1193559 h 1346268"/>
              <a:gd name="connsiteX5" fmla="*/ 1083130 w 1083944"/>
              <a:gd name="connsiteY5" fmla="*/ 1201635 h 1346268"/>
              <a:gd name="connsiteX6" fmla="*/ 905671 w 1083944"/>
              <a:gd name="connsiteY6" fmla="*/ 1346268 h 1346268"/>
              <a:gd name="connsiteX7" fmla="*/ 181139 w 1083944"/>
              <a:gd name="connsiteY7" fmla="*/ 1346268 h 1346268"/>
              <a:gd name="connsiteX8" fmla="*/ 0 w 1083944"/>
              <a:gd name="connsiteY8" fmla="*/ 1165129 h 1346268"/>
              <a:gd name="connsiteX9" fmla="*/ 0 w 1083944"/>
              <a:gd name="connsiteY9" fmla="*/ 181139 h 1346268"/>
              <a:gd name="connsiteX10" fmla="*/ 181139 w 1083944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4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39" y="62092"/>
                  <a:pt x="1083130" y="144633"/>
                </a:cubicBezTo>
                <a:lnTo>
                  <a:pt x="1083944" y="152709"/>
                </a:lnTo>
                <a:lnTo>
                  <a:pt x="1083944" y="1193559"/>
                </a:lnTo>
                <a:lnTo>
                  <a:pt x="1083130" y="1201635"/>
                </a:lnTo>
                <a:cubicBezTo>
                  <a:pt x="1066239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8674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0" y="2790825"/>
            <a:ext cx="4848224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3" y="2031155"/>
            <a:ext cx="45857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Guilherme Gonçalves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6B934AE-F740-7803-E2E6-CBD6E2F0886E}"/>
              </a:ext>
            </a:extLst>
          </p:cNvPr>
          <p:cNvSpPr txBox="1"/>
          <p:nvPr/>
        </p:nvSpPr>
        <p:spPr>
          <a:xfrm>
            <a:off x="262492" y="2949883"/>
            <a:ext cx="44142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i="0" err="1">
                <a:effectLst/>
                <a:latin typeface="Söhne"/>
              </a:rPr>
              <a:t>Product</a:t>
            </a:r>
            <a:r>
              <a:rPr lang="pt-BR" sz="1600" b="0" i="0">
                <a:effectLst/>
                <a:latin typeface="Söhne"/>
              </a:rPr>
              <a:t> </a:t>
            </a:r>
            <a:r>
              <a:rPr lang="pt-BR" sz="1600" b="0" i="0" err="1">
                <a:effectLst/>
                <a:latin typeface="Söhne"/>
              </a:rPr>
              <a:t>Owner</a:t>
            </a:r>
            <a:r>
              <a:rPr lang="pt-BR" sz="1600" b="0" i="0">
                <a:effectLst/>
                <a:latin typeface="Söhne"/>
              </a:rPr>
              <a:t> com ampla experiência em liderar o desenvolvimento de produtos digitais de sucesso. Especializado em traduzir as necessidades dos clientes e partes interessadas em requisitos claros e priorizados. Proficiente em técnicas ágeis, como Scrum e </a:t>
            </a:r>
            <a:r>
              <a:rPr lang="pt-BR" sz="1600" b="0" i="0" err="1">
                <a:effectLst/>
                <a:latin typeface="Söhne"/>
              </a:rPr>
              <a:t>Kanban</a:t>
            </a:r>
            <a:r>
              <a:rPr lang="pt-BR" sz="1600" b="0" i="0">
                <a:effectLst/>
                <a:latin typeface="Söhne"/>
              </a:rPr>
              <a:t>, para maximizar o valor do produto e garantir entregas contínuas. </a:t>
            </a:r>
            <a:endParaRPr lang="pt-BR" sz="1600">
              <a:latin typeface="Aptos Black" panose="020B0004020202020204" pitchFamily="34" charset="0"/>
            </a:endParaRPr>
          </a:p>
        </p:txBody>
      </p:sp>
      <p:pic>
        <p:nvPicPr>
          <p:cNvPr id="16" name="Imagem 15" descr="Homem de óculos e camisa azul&#10;&#10;Descrição gerada automaticamente">
            <a:extLst>
              <a:ext uri="{FF2B5EF4-FFF2-40B4-BE49-F238E27FC236}">
                <a16:creationId xmlns:a16="http://schemas.microsoft.com/office/drawing/2014/main" id="{6C8113F5-F3D8-05A5-B102-CBB45208B0E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5" t="256" r="4206"/>
          <a:stretch>
            <a:fillRect/>
          </a:stretch>
        </p:blipFill>
        <p:spPr>
          <a:xfrm>
            <a:off x="9429001" y="1603615"/>
            <a:ext cx="1086810" cy="1342820"/>
          </a:xfrm>
          <a:custGeom>
            <a:avLst/>
            <a:gdLst>
              <a:gd name="connsiteX0" fmla="*/ 181139 w 1086810"/>
              <a:gd name="connsiteY0" fmla="*/ 0 h 1342820"/>
              <a:gd name="connsiteX1" fmla="*/ 905671 w 1086810"/>
              <a:gd name="connsiteY1" fmla="*/ 0 h 1342820"/>
              <a:gd name="connsiteX2" fmla="*/ 1086810 w 1086810"/>
              <a:gd name="connsiteY2" fmla="*/ 181139 h 1342820"/>
              <a:gd name="connsiteX3" fmla="*/ 1086810 w 1086810"/>
              <a:gd name="connsiteY3" fmla="*/ 1165129 h 1342820"/>
              <a:gd name="connsiteX4" fmla="*/ 942177 w 1086810"/>
              <a:gd name="connsiteY4" fmla="*/ 1342588 h 1342820"/>
              <a:gd name="connsiteX5" fmla="*/ 939874 w 1086810"/>
              <a:gd name="connsiteY5" fmla="*/ 1342820 h 1342820"/>
              <a:gd name="connsiteX6" fmla="*/ 146936 w 1086810"/>
              <a:gd name="connsiteY6" fmla="*/ 1342820 h 1342820"/>
              <a:gd name="connsiteX7" fmla="*/ 144633 w 1086810"/>
              <a:gd name="connsiteY7" fmla="*/ 1342588 h 1342820"/>
              <a:gd name="connsiteX8" fmla="*/ 0 w 1086810"/>
              <a:gd name="connsiteY8" fmla="*/ 1165129 h 1342820"/>
              <a:gd name="connsiteX9" fmla="*/ 0 w 1086810"/>
              <a:gd name="connsiteY9" fmla="*/ 181139 h 1342820"/>
              <a:gd name="connsiteX10" fmla="*/ 181139 w 1086810"/>
              <a:gd name="connsiteY10" fmla="*/ 0 h 134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6810" h="1342820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52664"/>
                  <a:pt x="1024719" y="1325697"/>
                  <a:pt x="942177" y="1342588"/>
                </a:cubicBezTo>
                <a:lnTo>
                  <a:pt x="939874" y="1342820"/>
                </a:lnTo>
                <a:lnTo>
                  <a:pt x="146936" y="1342820"/>
                </a:lnTo>
                <a:lnTo>
                  <a:pt x="144633" y="1342588"/>
                </a:lnTo>
                <a:cubicBezTo>
                  <a:pt x="62091" y="1325697"/>
                  <a:pt x="0" y="1252664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18" name="Imagem 17" descr="Visualização da imagem">
            <a:extLst>
              <a:ext uri="{FF2B5EF4-FFF2-40B4-BE49-F238E27FC236}">
                <a16:creationId xmlns:a16="http://schemas.microsoft.com/office/drawing/2014/main" id="{F0DF050E-44DC-A54D-4944-CB1F08C58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13678" r="3543"/>
          <a:stretch>
            <a:fillRect/>
          </a:stretch>
        </p:blipFill>
        <p:spPr bwMode="auto">
          <a:xfrm>
            <a:off x="9426135" y="3506361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m 19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92D0BCF4-9831-5D9E-288E-49135E6A8E0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4" t="191" r="5153"/>
          <a:stretch>
            <a:fillRect/>
          </a:stretch>
        </p:blipFill>
        <p:spPr>
          <a:xfrm>
            <a:off x="5353050" y="3506361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23" name="Imagem 22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48548176-4EA1-2658-F001-C7BA20F3E7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6" t="3065" r="247"/>
          <a:stretch>
            <a:fillRect/>
          </a:stretch>
        </p:blipFill>
        <p:spPr>
          <a:xfrm>
            <a:off x="6761097" y="1371600"/>
            <a:ext cx="2343803" cy="3627735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</p:spPr>
      </p:pic>
      <p:pic>
        <p:nvPicPr>
          <p:cNvPr id="2" name="Imagem 1" descr="Menino de camisa preta&#10;&#10;Descrição gerada automaticamente">
            <a:extLst>
              <a:ext uri="{FF2B5EF4-FFF2-40B4-BE49-F238E27FC236}">
                <a16:creationId xmlns:a16="http://schemas.microsoft.com/office/drawing/2014/main" id="{B474FA63-F0A6-111B-B967-B5371CDD79D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" t="4360" b="19759"/>
          <a:stretch>
            <a:fillRect/>
          </a:stretch>
        </p:blipFill>
        <p:spPr>
          <a:xfrm>
            <a:off x="5353049" y="1588853"/>
            <a:ext cx="1083944" cy="1346268"/>
          </a:xfrm>
          <a:custGeom>
            <a:avLst/>
            <a:gdLst>
              <a:gd name="connsiteX0" fmla="*/ 181139 w 1083944"/>
              <a:gd name="connsiteY0" fmla="*/ 0 h 1346268"/>
              <a:gd name="connsiteX1" fmla="*/ 905671 w 1083944"/>
              <a:gd name="connsiteY1" fmla="*/ 0 h 1346268"/>
              <a:gd name="connsiteX2" fmla="*/ 1083130 w 1083944"/>
              <a:gd name="connsiteY2" fmla="*/ 144633 h 1346268"/>
              <a:gd name="connsiteX3" fmla="*/ 1083944 w 1083944"/>
              <a:gd name="connsiteY3" fmla="*/ 152709 h 1346268"/>
              <a:gd name="connsiteX4" fmla="*/ 1083944 w 1083944"/>
              <a:gd name="connsiteY4" fmla="*/ 1193559 h 1346268"/>
              <a:gd name="connsiteX5" fmla="*/ 1083130 w 1083944"/>
              <a:gd name="connsiteY5" fmla="*/ 1201635 h 1346268"/>
              <a:gd name="connsiteX6" fmla="*/ 905671 w 1083944"/>
              <a:gd name="connsiteY6" fmla="*/ 1346268 h 1346268"/>
              <a:gd name="connsiteX7" fmla="*/ 181139 w 1083944"/>
              <a:gd name="connsiteY7" fmla="*/ 1346268 h 1346268"/>
              <a:gd name="connsiteX8" fmla="*/ 0 w 1083944"/>
              <a:gd name="connsiteY8" fmla="*/ 1165129 h 1346268"/>
              <a:gd name="connsiteX9" fmla="*/ 0 w 1083944"/>
              <a:gd name="connsiteY9" fmla="*/ 181139 h 1346268"/>
              <a:gd name="connsiteX10" fmla="*/ 181139 w 1083944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4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39" y="62092"/>
                  <a:pt x="1083130" y="144633"/>
                </a:cubicBezTo>
                <a:lnTo>
                  <a:pt x="1083944" y="152709"/>
                </a:lnTo>
                <a:lnTo>
                  <a:pt x="1083944" y="1193559"/>
                </a:lnTo>
                <a:lnTo>
                  <a:pt x="1083130" y="1201635"/>
                </a:lnTo>
                <a:cubicBezTo>
                  <a:pt x="1066239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6495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9C7DFC7-5372-F998-DDCF-0887A7DA0C1E}"/>
              </a:ext>
            </a:extLst>
          </p:cNvPr>
          <p:cNvSpPr txBox="1"/>
          <p:nvPr/>
        </p:nvSpPr>
        <p:spPr>
          <a:xfrm rot="16200000">
            <a:off x="8482566" y="2585946"/>
            <a:ext cx="591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NOSSO TIME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0" y="2790825"/>
            <a:ext cx="4848224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2" y="1959828"/>
            <a:ext cx="4585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Marcelo Souza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6B934AE-F740-7803-E2E6-CBD6E2F0886E}"/>
              </a:ext>
            </a:extLst>
          </p:cNvPr>
          <p:cNvSpPr txBox="1"/>
          <p:nvPr/>
        </p:nvSpPr>
        <p:spPr>
          <a:xfrm>
            <a:off x="262492" y="2949883"/>
            <a:ext cx="4414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i="0">
                <a:effectLst/>
                <a:latin typeface="Söhne"/>
              </a:rPr>
              <a:t>Scrum Master com experiência sólida em facilitar equipes ágeis para alcançar alto desempenho e entregas consistentes. Habilidades comprovadas em remover impedimentos, promover a colaboração e garantir a transparência em todos os aspectos do desenvolvimento do produto. </a:t>
            </a:r>
            <a:endParaRPr lang="pt-BR" sz="1600">
              <a:latin typeface="Aptos Black" panose="020B0004020202020204" pitchFamily="34" charset="0"/>
            </a:endParaRPr>
          </a:p>
        </p:txBody>
      </p:sp>
      <p:pic>
        <p:nvPicPr>
          <p:cNvPr id="17" name="Imagem 16" descr="Homem de óculos e camisa azul&#10;&#10;Descrição gerada automaticamente">
            <a:extLst>
              <a:ext uri="{FF2B5EF4-FFF2-40B4-BE49-F238E27FC236}">
                <a16:creationId xmlns:a16="http://schemas.microsoft.com/office/drawing/2014/main" id="{7760801C-1389-BF4E-08FF-8115DB8DAB2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4" t="557" r="3199"/>
          <a:stretch>
            <a:fillRect/>
          </a:stretch>
        </p:blipFill>
        <p:spPr>
          <a:xfrm>
            <a:off x="9429001" y="3506362"/>
            <a:ext cx="1086810" cy="1332615"/>
          </a:xfrm>
          <a:custGeom>
            <a:avLst/>
            <a:gdLst>
              <a:gd name="connsiteX0" fmla="*/ 181139 w 1086810"/>
              <a:gd name="connsiteY0" fmla="*/ 0 h 1332615"/>
              <a:gd name="connsiteX1" fmla="*/ 905671 w 1086810"/>
              <a:gd name="connsiteY1" fmla="*/ 0 h 1332615"/>
              <a:gd name="connsiteX2" fmla="*/ 1086810 w 1086810"/>
              <a:gd name="connsiteY2" fmla="*/ 181139 h 1332615"/>
              <a:gd name="connsiteX3" fmla="*/ 1086810 w 1086810"/>
              <a:gd name="connsiteY3" fmla="*/ 1165129 h 1332615"/>
              <a:gd name="connsiteX4" fmla="*/ 976178 w 1086810"/>
              <a:gd name="connsiteY4" fmla="*/ 1332033 h 1332615"/>
              <a:gd name="connsiteX5" fmla="*/ 974304 w 1086810"/>
              <a:gd name="connsiteY5" fmla="*/ 1332615 h 1332615"/>
              <a:gd name="connsiteX6" fmla="*/ 112506 w 1086810"/>
              <a:gd name="connsiteY6" fmla="*/ 1332615 h 1332615"/>
              <a:gd name="connsiteX7" fmla="*/ 110632 w 1086810"/>
              <a:gd name="connsiteY7" fmla="*/ 1332033 h 1332615"/>
              <a:gd name="connsiteX8" fmla="*/ 0 w 1086810"/>
              <a:gd name="connsiteY8" fmla="*/ 1165129 h 1332615"/>
              <a:gd name="connsiteX9" fmla="*/ 0 w 1086810"/>
              <a:gd name="connsiteY9" fmla="*/ 181139 h 1332615"/>
              <a:gd name="connsiteX10" fmla="*/ 181139 w 1086810"/>
              <a:gd name="connsiteY10" fmla="*/ 0 h 1332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6810" h="1332615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40159"/>
                  <a:pt x="1041192" y="1304535"/>
                  <a:pt x="976178" y="1332033"/>
                </a:cubicBezTo>
                <a:lnTo>
                  <a:pt x="974304" y="1332615"/>
                </a:lnTo>
                <a:lnTo>
                  <a:pt x="112506" y="1332615"/>
                </a:lnTo>
                <a:lnTo>
                  <a:pt x="110632" y="1332033"/>
                </a:lnTo>
                <a:cubicBezTo>
                  <a:pt x="45618" y="1304535"/>
                  <a:pt x="0" y="124015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18" name="Imagem 17" descr="Visualização da imagem">
            <a:extLst>
              <a:ext uri="{FF2B5EF4-FFF2-40B4-BE49-F238E27FC236}">
                <a16:creationId xmlns:a16="http://schemas.microsoft.com/office/drawing/2014/main" id="{A9EDB49F-C6C8-3A5E-AAA2-0EFD276BA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0985" r="10603"/>
          <a:stretch>
            <a:fillRect/>
          </a:stretch>
        </p:blipFill>
        <p:spPr bwMode="auto">
          <a:xfrm>
            <a:off x="6761097" y="1371601"/>
            <a:ext cx="2343803" cy="3627735"/>
          </a:xfrm>
          <a:custGeom>
            <a:avLst/>
            <a:gdLst>
              <a:gd name="connsiteX0" fmla="*/ 390642 w 2343803"/>
              <a:gd name="connsiteY0" fmla="*/ 0 h 3627735"/>
              <a:gd name="connsiteX1" fmla="*/ 1953161 w 2343803"/>
              <a:gd name="connsiteY1" fmla="*/ 0 h 3627735"/>
              <a:gd name="connsiteX2" fmla="*/ 2343803 w 2343803"/>
              <a:gd name="connsiteY2" fmla="*/ 390642 h 3627735"/>
              <a:gd name="connsiteX3" fmla="*/ 2343803 w 2343803"/>
              <a:gd name="connsiteY3" fmla="*/ 3237093 h 3627735"/>
              <a:gd name="connsiteX4" fmla="*/ 1953161 w 2343803"/>
              <a:gd name="connsiteY4" fmla="*/ 3627735 h 3627735"/>
              <a:gd name="connsiteX5" fmla="*/ 390642 w 2343803"/>
              <a:gd name="connsiteY5" fmla="*/ 3627735 h 3627735"/>
              <a:gd name="connsiteX6" fmla="*/ 0 w 2343803"/>
              <a:gd name="connsiteY6" fmla="*/ 3237093 h 3627735"/>
              <a:gd name="connsiteX7" fmla="*/ 0 w 2343803"/>
              <a:gd name="connsiteY7" fmla="*/ 390642 h 3627735"/>
              <a:gd name="connsiteX8" fmla="*/ 390642 w 2343803"/>
              <a:gd name="connsiteY8" fmla="*/ 0 h 3627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803" h="3627735">
                <a:moveTo>
                  <a:pt x="390642" y="0"/>
                </a:moveTo>
                <a:lnTo>
                  <a:pt x="1953161" y="0"/>
                </a:lnTo>
                <a:cubicBezTo>
                  <a:pt x="2168907" y="0"/>
                  <a:pt x="2343803" y="174896"/>
                  <a:pt x="2343803" y="390642"/>
                </a:cubicBezTo>
                <a:lnTo>
                  <a:pt x="2343803" y="3237093"/>
                </a:lnTo>
                <a:cubicBezTo>
                  <a:pt x="2343803" y="3452839"/>
                  <a:pt x="2168907" y="3627735"/>
                  <a:pt x="1953161" y="3627735"/>
                </a:cubicBezTo>
                <a:lnTo>
                  <a:pt x="390642" y="3627735"/>
                </a:lnTo>
                <a:cubicBezTo>
                  <a:pt x="174896" y="3627735"/>
                  <a:pt x="0" y="3452839"/>
                  <a:pt x="0" y="3237093"/>
                </a:cubicBezTo>
                <a:lnTo>
                  <a:pt x="0" y="390642"/>
                </a:lnTo>
                <a:cubicBezTo>
                  <a:pt x="0" y="174896"/>
                  <a:pt x="174896" y="0"/>
                  <a:pt x="3906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m 19" descr="Mulher de cabelos longos sorrindo&#10;&#10;Descrição gerada automaticamente">
            <a:extLst>
              <a:ext uri="{FF2B5EF4-FFF2-40B4-BE49-F238E27FC236}">
                <a16:creationId xmlns:a16="http://schemas.microsoft.com/office/drawing/2014/main" id="{B2C7756B-04DC-36FB-2905-C3CE6C5C77A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4" t="191" r="5153"/>
          <a:stretch>
            <a:fillRect/>
          </a:stretch>
        </p:blipFill>
        <p:spPr>
          <a:xfrm>
            <a:off x="5353050" y="1603615"/>
            <a:ext cx="1086810" cy="1346268"/>
          </a:xfrm>
          <a:custGeom>
            <a:avLst/>
            <a:gdLst>
              <a:gd name="connsiteX0" fmla="*/ 181139 w 1086810"/>
              <a:gd name="connsiteY0" fmla="*/ 0 h 1346268"/>
              <a:gd name="connsiteX1" fmla="*/ 905671 w 1086810"/>
              <a:gd name="connsiteY1" fmla="*/ 0 h 1346268"/>
              <a:gd name="connsiteX2" fmla="*/ 1086810 w 1086810"/>
              <a:gd name="connsiteY2" fmla="*/ 181139 h 1346268"/>
              <a:gd name="connsiteX3" fmla="*/ 1086810 w 1086810"/>
              <a:gd name="connsiteY3" fmla="*/ 1165129 h 1346268"/>
              <a:gd name="connsiteX4" fmla="*/ 905671 w 1086810"/>
              <a:gd name="connsiteY4" fmla="*/ 1346268 h 1346268"/>
              <a:gd name="connsiteX5" fmla="*/ 181139 w 1086810"/>
              <a:gd name="connsiteY5" fmla="*/ 1346268 h 1346268"/>
              <a:gd name="connsiteX6" fmla="*/ 0 w 1086810"/>
              <a:gd name="connsiteY6" fmla="*/ 1165129 h 1346268"/>
              <a:gd name="connsiteX7" fmla="*/ 0 w 1086810"/>
              <a:gd name="connsiteY7" fmla="*/ 181139 h 1346268"/>
              <a:gd name="connsiteX8" fmla="*/ 181139 w 1086810"/>
              <a:gd name="connsiteY8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6810" h="1346268">
                <a:moveTo>
                  <a:pt x="181139" y="0"/>
                </a:moveTo>
                <a:lnTo>
                  <a:pt x="905671" y="0"/>
                </a:lnTo>
                <a:cubicBezTo>
                  <a:pt x="1005711" y="0"/>
                  <a:pt x="1086810" y="81099"/>
                  <a:pt x="1086810" y="181139"/>
                </a:cubicBezTo>
                <a:lnTo>
                  <a:pt x="1086810" y="1165129"/>
                </a:lnTo>
                <a:cubicBezTo>
                  <a:pt x="1086810" y="1265169"/>
                  <a:pt x="1005711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21" name="Imagem 20" descr="Homem de óculos olhando para frente&#10;&#10;Descrição gerada automaticamente">
            <a:extLst>
              <a:ext uri="{FF2B5EF4-FFF2-40B4-BE49-F238E27FC236}">
                <a16:creationId xmlns:a16="http://schemas.microsoft.com/office/drawing/2014/main" id="{F14AE4F7-9BD1-7649-4F75-C0F7FD61EB2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b="20915"/>
          <a:stretch>
            <a:fillRect/>
          </a:stretch>
        </p:blipFill>
        <p:spPr>
          <a:xfrm>
            <a:off x="5355917" y="3506361"/>
            <a:ext cx="1083943" cy="1346268"/>
          </a:xfrm>
          <a:custGeom>
            <a:avLst/>
            <a:gdLst>
              <a:gd name="connsiteX0" fmla="*/ 181139 w 1083943"/>
              <a:gd name="connsiteY0" fmla="*/ 0 h 1346268"/>
              <a:gd name="connsiteX1" fmla="*/ 905671 w 1083943"/>
              <a:gd name="connsiteY1" fmla="*/ 0 h 1346268"/>
              <a:gd name="connsiteX2" fmla="*/ 1083130 w 1083943"/>
              <a:gd name="connsiteY2" fmla="*/ 144633 h 1346268"/>
              <a:gd name="connsiteX3" fmla="*/ 1083943 w 1083943"/>
              <a:gd name="connsiteY3" fmla="*/ 152699 h 1346268"/>
              <a:gd name="connsiteX4" fmla="*/ 1083943 w 1083943"/>
              <a:gd name="connsiteY4" fmla="*/ 1193569 h 1346268"/>
              <a:gd name="connsiteX5" fmla="*/ 1083130 w 1083943"/>
              <a:gd name="connsiteY5" fmla="*/ 1201635 h 1346268"/>
              <a:gd name="connsiteX6" fmla="*/ 905671 w 1083943"/>
              <a:gd name="connsiteY6" fmla="*/ 1346268 h 1346268"/>
              <a:gd name="connsiteX7" fmla="*/ 181139 w 1083943"/>
              <a:gd name="connsiteY7" fmla="*/ 1346268 h 1346268"/>
              <a:gd name="connsiteX8" fmla="*/ 0 w 1083943"/>
              <a:gd name="connsiteY8" fmla="*/ 1165129 h 1346268"/>
              <a:gd name="connsiteX9" fmla="*/ 0 w 1083943"/>
              <a:gd name="connsiteY9" fmla="*/ 181139 h 1346268"/>
              <a:gd name="connsiteX10" fmla="*/ 181139 w 1083943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3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40" y="62091"/>
                  <a:pt x="1083130" y="144633"/>
                </a:cubicBezTo>
                <a:lnTo>
                  <a:pt x="1083943" y="152699"/>
                </a:lnTo>
                <a:lnTo>
                  <a:pt x="1083943" y="1193569"/>
                </a:lnTo>
                <a:lnTo>
                  <a:pt x="1083130" y="1201635"/>
                </a:lnTo>
                <a:cubicBezTo>
                  <a:pt x="1066240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  <p:pic>
        <p:nvPicPr>
          <p:cNvPr id="7" name="Imagem 6" descr="Menino de camisa preta&#10;&#10;Descrição gerada automaticamente">
            <a:extLst>
              <a:ext uri="{FF2B5EF4-FFF2-40B4-BE49-F238E27FC236}">
                <a16:creationId xmlns:a16="http://schemas.microsoft.com/office/drawing/2014/main" id="{7AECC424-2B52-3932-A048-EA83F87A898C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" t="4360" b="19759"/>
          <a:stretch>
            <a:fillRect/>
          </a:stretch>
        </p:blipFill>
        <p:spPr>
          <a:xfrm>
            <a:off x="9426135" y="1600167"/>
            <a:ext cx="1083944" cy="1346268"/>
          </a:xfrm>
          <a:custGeom>
            <a:avLst/>
            <a:gdLst>
              <a:gd name="connsiteX0" fmla="*/ 181139 w 1083944"/>
              <a:gd name="connsiteY0" fmla="*/ 0 h 1346268"/>
              <a:gd name="connsiteX1" fmla="*/ 905671 w 1083944"/>
              <a:gd name="connsiteY1" fmla="*/ 0 h 1346268"/>
              <a:gd name="connsiteX2" fmla="*/ 1083130 w 1083944"/>
              <a:gd name="connsiteY2" fmla="*/ 144633 h 1346268"/>
              <a:gd name="connsiteX3" fmla="*/ 1083944 w 1083944"/>
              <a:gd name="connsiteY3" fmla="*/ 152709 h 1346268"/>
              <a:gd name="connsiteX4" fmla="*/ 1083944 w 1083944"/>
              <a:gd name="connsiteY4" fmla="*/ 1193559 h 1346268"/>
              <a:gd name="connsiteX5" fmla="*/ 1083130 w 1083944"/>
              <a:gd name="connsiteY5" fmla="*/ 1201635 h 1346268"/>
              <a:gd name="connsiteX6" fmla="*/ 905671 w 1083944"/>
              <a:gd name="connsiteY6" fmla="*/ 1346268 h 1346268"/>
              <a:gd name="connsiteX7" fmla="*/ 181139 w 1083944"/>
              <a:gd name="connsiteY7" fmla="*/ 1346268 h 1346268"/>
              <a:gd name="connsiteX8" fmla="*/ 0 w 1083944"/>
              <a:gd name="connsiteY8" fmla="*/ 1165129 h 1346268"/>
              <a:gd name="connsiteX9" fmla="*/ 0 w 1083944"/>
              <a:gd name="connsiteY9" fmla="*/ 181139 h 1346268"/>
              <a:gd name="connsiteX10" fmla="*/ 181139 w 1083944"/>
              <a:gd name="connsiteY10" fmla="*/ 0 h 1346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944" h="1346268">
                <a:moveTo>
                  <a:pt x="181139" y="0"/>
                </a:moveTo>
                <a:lnTo>
                  <a:pt x="905671" y="0"/>
                </a:lnTo>
                <a:cubicBezTo>
                  <a:pt x="993206" y="0"/>
                  <a:pt x="1066239" y="62092"/>
                  <a:pt x="1083130" y="144633"/>
                </a:cubicBezTo>
                <a:lnTo>
                  <a:pt x="1083944" y="152709"/>
                </a:lnTo>
                <a:lnTo>
                  <a:pt x="1083944" y="1193559"/>
                </a:lnTo>
                <a:lnTo>
                  <a:pt x="1083130" y="1201635"/>
                </a:lnTo>
                <a:cubicBezTo>
                  <a:pt x="1066239" y="1284177"/>
                  <a:pt x="993206" y="1346268"/>
                  <a:pt x="905671" y="1346268"/>
                </a:cubicBezTo>
                <a:lnTo>
                  <a:pt x="181139" y="1346268"/>
                </a:lnTo>
                <a:cubicBezTo>
                  <a:pt x="81099" y="1346268"/>
                  <a:pt x="0" y="1265169"/>
                  <a:pt x="0" y="1165129"/>
                </a:cubicBezTo>
                <a:lnTo>
                  <a:pt x="0" y="181139"/>
                </a:lnTo>
                <a:cubicBezTo>
                  <a:pt x="0" y="81099"/>
                  <a:pt x="81099" y="0"/>
                  <a:pt x="18113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18093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32E481AC-5B10-04E1-569B-C1EEB0432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7" cy="84277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556F00D-458A-49F5-2C27-0E37779020AE}"/>
              </a:ext>
            </a:extLst>
          </p:cNvPr>
          <p:cNvSpPr/>
          <p:nvPr/>
        </p:nvSpPr>
        <p:spPr>
          <a:xfrm>
            <a:off x="-1" y="1861501"/>
            <a:ext cx="5486400" cy="45719"/>
          </a:xfrm>
          <a:prstGeom prst="rect">
            <a:avLst/>
          </a:prstGeom>
          <a:solidFill>
            <a:srgbClr val="8095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B8D1AC-713E-8549-257A-88BDE8021EF3}"/>
              </a:ext>
            </a:extLst>
          </p:cNvPr>
          <p:cNvSpPr txBox="1"/>
          <p:nvPr/>
        </p:nvSpPr>
        <p:spPr>
          <a:xfrm>
            <a:off x="262491" y="1084526"/>
            <a:ext cx="5223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ln w="0"/>
                <a:solidFill>
                  <a:srgbClr val="4D628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TV CORPORATIVA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355B9EA-C9B8-36B8-5819-3AD70D35011D}"/>
              </a:ext>
            </a:extLst>
          </p:cNvPr>
          <p:cNvSpPr txBox="1"/>
          <p:nvPr/>
        </p:nvSpPr>
        <p:spPr>
          <a:xfrm rot="16200000">
            <a:off x="9956898" y="3013501"/>
            <a:ext cx="339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CONTEXTO</a:t>
            </a:r>
          </a:p>
        </p:txBody>
      </p:sp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B04D1066-B52F-4EB6-0B55-A8D8BBE633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154" y="122214"/>
            <a:ext cx="4632166" cy="655402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9358392-3B7D-9F05-8E0C-488E7D3411F6}"/>
              </a:ext>
            </a:extLst>
          </p:cNvPr>
          <p:cNvSpPr txBox="1"/>
          <p:nvPr/>
        </p:nvSpPr>
        <p:spPr>
          <a:xfrm>
            <a:off x="475488" y="2487168"/>
            <a:ext cx="43616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Nossa empresa trabalha com sustentação de software de </a:t>
            </a:r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TV Corporativa, ou Mural Digital, é um canal de Comunicação Interna que consiste em telas instaladas dentro da empresa.</a:t>
            </a:r>
          </a:p>
          <a:p>
            <a:pPr algn="l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Elas ficam expostas continuamente aos colaboradores e são espalhadas em lugares estratégicos.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endParaRPr lang="pt-BR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fontAlgn="base"/>
            <a:r>
              <a:rPr lang="pt-BR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 objetivo é melhorar a comunicação interna da empresa oferecendo aos colaboradores um conteúdo mais atrativo, segmentado, assertivo e de fácil acesso.</a:t>
            </a:r>
            <a:endParaRPr lang="pt-BR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D544CEF-EEF8-1CFE-5515-F7113913F975}"/>
              </a:ext>
            </a:extLst>
          </p:cNvPr>
          <p:cNvSpPr txBox="1"/>
          <p:nvPr/>
        </p:nvSpPr>
        <p:spPr>
          <a:xfrm rot="16200000">
            <a:off x="10854608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261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32">
            <a:extLst>
              <a:ext uri="{FF2B5EF4-FFF2-40B4-BE49-F238E27FC236}">
                <a16:creationId xmlns:a16="http://schemas.microsoft.com/office/drawing/2014/main" id="{B32ECD63-CBA6-3E16-27E8-F1743A2EB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6164A5A-CAE4-1475-15C1-823E0D1A7261}"/>
              </a:ext>
            </a:extLst>
          </p:cNvPr>
          <p:cNvSpPr/>
          <p:nvPr/>
        </p:nvSpPr>
        <p:spPr>
          <a:xfrm>
            <a:off x="5470343" y="1571100"/>
            <a:ext cx="1054100" cy="426749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CF49CDCD-C7C1-DD96-8505-D4E3269228BA}"/>
              </a:ext>
            </a:extLst>
          </p:cNvPr>
          <p:cNvSpPr/>
          <p:nvPr/>
        </p:nvSpPr>
        <p:spPr>
          <a:xfrm>
            <a:off x="6652562" y="1190246"/>
            <a:ext cx="1054100" cy="50292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B4BE202-EECA-D44C-7BB3-A1932BA1E753}"/>
              </a:ext>
            </a:extLst>
          </p:cNvPr>
          <p:cNvSpPr/>
          <p:nvPr/>
        </p:nvSpPr>
        <p:spPr>
          <a:xfrm>
            <a:off x="7834781" y="1353059"/>
            <a:ext cx="1054100" cy="46228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4CF317D-0D78-EE11-0308-1E607C55E0EC}"/>
              </a:ext>
            </a:extLst>
          </p:cNvPr>
          <p:cNvSpPr/>
          <p:nvPr/>
        </p:nvSpPr>
        <p:spPr>
          <a:xfrm>
            <a:off x="9017000" y="1071372"/>
            <a:ext cx="1054100" cy="518617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718451A5-122A-A583-8D43-6D8AD8BBFCA5}"/>
              </a:ext>
            </a:extLst>
          </p:cNvPr>
          <p:cNvSpPr/>
          <p:nvPr/>
        </p:nvSpPr>
        <p:spPr>
          <a:xfrm>
            <a:off x="10199219" y="1676109"/>
            <a:ext cx="1054100" cy="406400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9" name="Imagem 38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1107AEB5-568F-60DA-5435-A161BD33CA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5061510"/>
            <a:ext cx="900000" cy="900000"/>
          </a:xfrm>
          <a:prstGeom prst="ellipse">
            <a:avLst/>
          </a:prstGeom>
        </p:spPr>
      </p:pic>
      <p:pic>
        <p:nvPicPr>
          <p:cNvPr id="41" name="Imagem 40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083F245A-B21F-C63D-F1E0-41F53B90B4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6319859"/>
            <a:ext cx="900000" cy="900000"/>
          </a:xfrm>
          <a:prstGeom prst="ellipse">
            <a:avLst/>
          </a:prstGeom>
        </p:spPr>
      </p:pic>
      <p:pic>
        <p:nvPicPr>
          <p:cNvPr id="43" name="Imagem 42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95979CD-264F-7E26-EC3D-F6B9D90894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903161"/>
            <a:ext cx="1800000" cy="1800000"/>
          </a:xfrm>
          <a:prstGeom prst="ellipse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498D9000-0931-299F-180D-4E84EAB74F9A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pic>
        <p:nvPicPr>
          <p:cNvPr id="45" name="Imagem 4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30A8457-592C-4556-A771-635EBCCC2B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48" name="CaixaDeTexto 47">
            <a:extLst>
              <a:ext uri="{FF2B5EF4-FFF2-40B4-BE49-F238E27FC236}">
                <a16:creationId xmlns:a16="http://schemas.microsoft.com/office/drawing/2014/main" id="{08D9EA9F-C6E4-0B17-3FE1-561D23B1C2D3}"/>
              </a:ext>
            </a:extLst>
          </p:cNvPr>
          <p:cNvSpPr txBox="1"/>
          <p:nvPr/>
        </p:nvSpPr>
        <p:spPr>
          <a:xfrm>
            <a:off x="2594062" y="3213046"/>
            <a:ext cx="2627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>
                <a:solidFill>
                  <a:schemeClr val="bg1"/>
                </a:solidFill>
                <a:latin typeface="Aptos Black" panose="020B0004020202020204" pitchFamily="34" charset="0"/>
              </a:rPr>
              <a:t>INTERRUPÇÃO</a:t>
            </a:r>
          </a:p>
        </p:txBody>
      </p:sp>
      <p:cxnSp>
        <p:nvCxnSpPr>
          <p:cNvPr id="51" name="Conector de Seta Reta 50">
            <a:extLst>
              <a:ext uri="{FF2B5EF4-FFF2-40B4-BE49-F238E27FC236}">
                <a16:creationId xmlns:a16="http://schemas.microsoft.com/office/drawing/2014/main" id="{BCEC1829-13D8-584F-B48C-982C19C02476}"/>
              </a:ext>
            </a:extLst>
          </p:cNvPr>
          <p:cNvCxnSpPr/>
          <p:nvPr/>
        </p:nvCxnSpPr>
        <p:spPr>
          <a:xfrm>
            <a:off x="2594062" y="3803161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BD68508-6E67-BAA2-C4D0-477D10FFBA4F}"/>
              </a:ext>
            </a:extLst>
          </p:cNvPr>
          <p:cNvSpPr txBox="1"/>
          <p:nvPr/>
        </p:nvSpPr>
        <p:spPr>
          <a:xfrm>
            <a:off x="2666150" y="4099262"/>
            <a:ext cx="2476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O player interrompe a apresentação de conteúdos ao perder a conexão com a internet.</a:t>
            </a:r>
            <a:endParaRPr lang="pt-BR" sz="2800">
              <a:solidFill>
                <a:schemeClr val="bg1"/>
              </a:solidFill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4D133EC-2D02-9783-6197-70C26A10CCCE}"/>
              </a:ext>
            </a:extLst>
          </p:cNvPr>
          <p:cNvSpPr txBox="1"/>
          <p:nvPr/>
        </p:nvSpPr>
        <p:spPr>
          <a:xfrm>
            <a:off x="-2807662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</p:spTree>
    <p:extLst>
      <p:ext uri="{BB962C8B-B14F-4D97-AF65-F5344CB8AC3E}">
        <p14:creationId xmlns:p14="http://schemas.microsoft.com/office/powerpoint/2010/main" val="385462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5A60C63-184A-B2C2-9742-912E1DCE01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4559FAC-BE8F-293C-AE4C-C00901C54015}"/>
              </a:ext>
            </a:extLst>
          </p:cNvPr>
          <p:cNvSpPr/>
          <p:nvPr/>
        </p:nvSpPr>
        <p:spPr>
          <a:xfrm>
            <a:off x="5470343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084B565-084B-EA10-75F1-6DCE3657B5D2}"/>
              </a:ext>
            </a:extLst>
          </p:cNvPr>
          <p:cNvSpPr/>
          <p:nvPr/>
        </p:nvSpPr>
        <p:spPr>
          <a:xfrm>
            <a:off x="6652562" y="1803909"/>
            <a:ext cx="1054100" cy="390245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EF76D739-A02C-CA85-1CDC-15DF2122DD63}"/>
              </a:ext>
            </a:extLst>
          </p:cNvPr>
          <p:cNvSpPr/>
          <p:nvPr/>
        </p:nvSpPr>
        <p:spPr>
          <a:xfrm>
            <a:off x="7834781" y="1321236"/>
            <a:ext cx="1054100" cy="48678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3CC2641F-0E6F-C23A-7B1C-EE513B86AD36}"/>
              </a:ext>
            </a:extLst>
          </p:cNvPr>
          <p:cNvSpPr/>
          <p:nvPr/>
        </p:nvSpPr>
        <p:spPr>
          <a:xfrm>
            <a:off x="9017000" y="1811220"/>
            <a:ext cx="1054100" cy="388783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5227E26-7907-5FA0-6BDF-AC3E848800F6}"/>
              </a:ext>
            </a:extLst>
          </p:cNvPr>
          <p:cNvSpPr/>
          <p:nvPr/>
        </p:nvSpPr>
        <p:spPr>
          <a:xfrm>
            <a:off x="10199219" y="2283007"/>
            <a:ext cx="1054100" cy="294425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 descr="Tela de computador com jogo&#10;&#10;Descrição gerada automaticamente com confiança média">
            <a:extLst>
              <a:ext uri="{FF2B5EF4-FFF2-40B4-BE49-F238E27FC236}">
                <a16:creationId xmlns:a16="http://schemas.microsoft.com/office/drawing/2014/main" id="{7E1C4975-FB6B-B09A-6FAD-394C6E1243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794062" y="2529000"/>
            <a:ext cx="1800000" cy="1800000"/>
          </a:xfrm>
          <a:prstGeom prst="ellipse">
            <a:avLst/>
          </a:prstGeom>
        </p:spPr>
      </p:pic>
      <p:pic>
        <p:nvPicPr>
          <p:cNvPr id="27" name="Imagem 26" descr="Uma imagem contendo pessoa, no interior, homem, em pé&#10;&#10;Descrição gerada automaticamente">
            <a:extLst>
              <a:ext uri="{FF2B5EF4-FFF2-40B4-BE49-F238E27FC236}">
                <a16:creationId xmlns:a16="http://schemas.microsoft.com/office/drawing/2014/main" id="{24E39CD1-8FA4-205E-6B32-B2D3561B3B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4763730"/>
            <a:ext cx="900000" cy="900000"/>
          </a:xfrm>
          <a:prstGeom prst="ellipse">
            <a:avLst/>
          </a:prstGeom>
        </p:spPr>
      </p:pic>
      <p:pic>
        <p:nvPicPr>
          <p:cNvPr id="28" name="Imagem 27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C9447128-F119-9274-D8CE-51356371F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44062" y="1194271"/>
            <a:ext cx="900000" cy="900000"/>
          </a:xfrm>
          <a:prstGeom prst="ellipse">
            <a:avLst/>
          </a:prstGeom>
        </p:spPr>
      </p:pic>
      <p:pic>
        <p:nvPicPr>
          <p:cNvPr id="29" name="Imagem 28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455F56C2-CD20-8F6F-3AA5-F8B238B00D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2" y="228597"/>
            <a:ext cx="2089635" cy="842775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073CA453-9D93-93AA-B8C1-B4E296D6EDA7}"/>
              </a:ext>
            </a:extLst>
          </p:cNvPr>
          <p:cNvSpPr txBox="1"/>
          <p:nvPr/>
        </p:nvSpPr>
        <p:spPr>
          <a:xfrm rot="16200000">
            <a:off x="10044046" y="3013501"/>
            <a:ext cx="3505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PROBLEMA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7D4658-7837-46DC-5351-F69D2F100AB4}"/>
              </a:ext>
            </a:extLst>
          </p:cNvPr>
          <p:cNvSpPr txBox="1"/>
          <p:nvPr/>
        </p:nvSpPr>
        <p:spPr>
          <a:xfrm>
            <a:off x="2643453" y="3020743"/>
            <a:ext cx="2663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ptos Black" panose="020B0004020202020204" pitchFamily="34" charset="0"/>
              </a:rPr>
              <a:t>DESCONFIGURAÇÃO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6935818A-80BE-6721-E51C-6CC89009031F}"/>
              </a:ext>
            </a:extLst>
          </p:cNvPr>
          <p:cNvCxnSpPr/>
          <p:nvPr/>
        </p:nvCxnSpPr>
        <p:spPr>
          <a:xfrm>
            <a:off x="2590741" y="3428999"/>
            <a:ext cx="2627317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prstDash val="dash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DE410323-57A3-57BA-A82D-6B6604417E24}"/>
              </a:ext>
            </a:extLst>
          </p:cNvPr>
          <p:cNvSpPr txBox="1"/>
          <p:nvPr/>
        </p:nvSpPr>
        <p:spPr>
          <a:xfrm>
            <a:off x="2643453" y="3491041"/>
            <a:ext cx="2476500" cy="19035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Alterações indevidas na configuração da área de reprodução de vídeo, resultando em distorções ou perda </a:t>
            </a:r>
            <a:r>
              <a:rPr lang="pt-BR" sz="1600">
                <a:solidFill>
                  <a:schemeClr val="bg1"/>
                </a:solidFill>
                <a:ea typeface="Arial" panose="020B0604020202020204" pitchFamily="34" charset="0"/>
              </a:rPr>
              <a:t> </a:t>
            </a:r>
            <a:r>
              <a:rPr lang="pt-BR" sz="1600">
                <a:solidFill>
                  <a:schemeClr val="bg1"/>
                </a:solidFill>
                <a:effectLst/>
                <a:ea typeface="Arial" panose="020B0604020202020204" pitchFamily="34" charset="0"/>
              </a:rPr>
              <a:t>de visualização.</a:t>
            </a:r>
            <a:endParaRPr lang="pt-BR" sz="16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935D3EAA-E3B0-A1E5-CD91-8097F853A3F6}"/>
              </a:ext>
            </a:extLst>
          </p:cNvPr>
          <p:cNvSpPr txBox="1"/>
          <p:nvPr/>
        </p:nvSpPr>
        <p:spPr>
          <a:xfrm>
            <a:off x="-3035022" y="3111882"/>
            <a:ext cx="28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Aptos Black" panose="020B0004020202020204" pitchFamily="34" charset="0"/>
              </a:rPr>
              <a:t>FALHA AO INICIAR</a:t>
            </a:r>
          </a:p>
        </p:txBody>
      </p:sp>
    </p:spTree>
    <p:extLst>
      <p:ext uri="{BB962C8B-B14F-4D97-AF65-F5344CB8AC3E}">
        <p14:creationId xmlns:p14="http://schemas.microsoft.com/office/powerpoint/2010/main" val="3752834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EE90E01C1554D81095FA0DFA567B7" ma:contentTypeVersion="8" ma:contentTypeDescription="Create a new document." ma:contentTypeScope="" ma:versionID="4c7c2512480fcbdf10aa308ba77e40b2">
  <xsd:schema xmlns:xsd="http://www.w3.org/2001/XMLSchema" xmlns:xs="http://www.w3.org/2001/XMLSchema" xmlns:p="http://schemas.microsoft.com/office/2006/metadata/properties" xmlns:ns3="3e7a52f9-5c66-44a9-86f3-38766607b952" xmlns:ns4="bba0be46-aa14-4462-94e7-e7f5e4df92a1" targetNamespace="http://schemas.microsoft.com/office/2006/metadata/properties" ma:root="true" ma:fieldsID="ffece39dce3b4599515f210d9293cd92" ns3:_="" ns4:_="">
    <xsd:import namespace="3e7a52f9-5c66-44a9-86f3-38766607b952"/>
    <xsd:import namespace="bba0be46-aa14-4462-94e7-e7f5e4df92a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7a52f9-5c66-44a9-86f3-38766607b9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a0be46-aa14-4462-94e7-e7f5e4df92a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7a52f9-5c66-44a9-86f3-38766607b952" xsi:nil="true"/>
  </documentManagement>
</p:properties>
</file>

<file path=customXml/itemProps1.xml><?xml version="1.0" encoding="utf-8"?>
<ds:datastoreItem xmlns:ds="http://schemas.openxmlformats.org/officeDocument/2006/customXml" ds:itemID="{7FD40907-D626-479E-A0FF-2A660D5F3AD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3e7a52f9-5c66-44a9-86f3-38766607b952"/>
    <ds:schemaRef ds:uri="bba0be46-aa14-4462-94e7-e7f5e4df92a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C298F1-41E3-4CBF-9C4D-A688CE7B78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007BA0-43DC-4386-9A31-21565884D9FD}">
  <ds:schemaRefs>
    <ds:schemaRef ds:uri="3e7a52f9-5c66-44a9-86f3-38766607b952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bba0be46-aa14-4462-94e7-e7f5e4df92a1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592</Words>
  <Application>Microsoft Office PowerPoint</Application>
  <PresentationFormat>Widescreen</PresentationFormat>
  <Paragraphs>105</Paragraphs>
  <Slides>22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31" baseType="lpstr">
      <vt:lpstr>Aptos</vt:lpstr>
      <vt:lpstr>Aptos Black</vt:lpstr>
      <vt:lpstr>Aptos Display</vt:lpstr>
      <vt:lpstr>Arial</vt:lpstr>
      <vt:lpstr>Calibri</vt:lpstr>
      <vt:lpstr>Segoe UI</vt:lpstr>
      <vt:lpstr>Söhne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MARCELO DE ARAUJO FERREIRA DE SOUZA .</dc:creator>
  <cp:lastModifiedBy>MARCELO DE ARAUJO FERREIRA DE SOUZA .</cp:lastModifiedBy>
  <cp:revision>5</cp:revision>
  <dcterms:created xsi:type="dcterms:W3CDTF">2024-03-14T23:31:26Z</dcterms:created>
  <dcterms:modified xsi:type="dcterms:W3CDTF">2024-04-30T09:15:08Z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0x010100678EE90E01C1554D81095FA0DFA567B7</vt:lpwstr>
  </property>
</Properties>
</file>

<file path=docProps/thumbnail.jpeg>
</file>